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avi" ContentType="video/x-msvide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38"/>
  </p:notesMasterIdLst>
  <p:sldIdLst>
    <p:sldId id="256" r:id="rId2"/>
    <p:sldId id="293" r:id="rId3"/>
    <p:sldId id="257" r:id="rId4"/>
    <p:sldId id="287" r:id="rId5"/>
    <p:sldId id="262" r:id="rId6"/>
    <p:sldId id="309" r:id="rId7"/>
    <p:sldId id="310" r:id="rId8"/>
    <p:sldId id="306" r:id="rId9"/>
    <p:sldId id="263" r:id="rId10"/>
    <p:sldId id="264" r:id="rId11"/>
    <p:sldId id="275" r:id="rId12"/>
    <p:sldId id="303" r:id="rId13"/>
    <p:sldId id="307" r:id="rId14"/>
    <p:sldId id="302" r:id="rId15"/>
    <p:sldId id="292" r:id="rId16"/>
    <p:sldId id="266" r:id="rId17"/>
    <p:sldId id="291" r:id="rId18"/>
    <p:sldId id="290" r:id="rId19"/>
    <p:sldId id="269" r:id="rId20"/>
    <p:sldId id="294" r:id="rId21"/>
    <p:sldId id="285" r:id="rId22"/>
    <p:sldId id="268" r:id="rId23"/>
    <p:sldId id="267" r:id="rId24"/>
    <p:sldId id="289" r:id="rId25"/>
    <p:sldId id="288" r:id="rId26"/>
    <p:sldId id="270" r:id="rId27"/>
    <p:sldId id="271" r:id="rId28"/>
    <p:sldId id="295" r:id="rId29"/>
    <p:sldId id="296" r:id="rId30"/>
    <p:sldId id="298" r:id="rId31"/>
    <p:sldId id="299" r:id="rId32"/>
    <p:sldId id="308" r:id="rId33"/>
    <p:sldId id="300" r:id="rId34"/>
    <p:sldId id="305" r:id="rId35"/>
    <p:sldId id="304" r:id="rId36"/>
    <p:sldId id="30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4" d="100"/>
          <a:sy n="94" d="100"/>
        </p:scale>
        <p:origin x="24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842737-2013-47F1-8CEC-99FFDE9F4F0A}" type="datetimeFigureOut">
              <a:rPr lang="en-GB" smtClean="0"/>
              <a:t>18/04/2020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8F48C7-27A9-4E18-9D57-F028E5CDEACE}" type="slidenum">
              <a:rPr lang="en-GB" smtClean="0"/>
              <a:t>‹#›</a:t>
            </a:fld>
            <a:endParaRPr lang="en-GB"/>
          </a:p>
        </p:txBody>
      </p:sp>
    </p:spTree>
    <p:extLst>
      <p:ext uri="{BB962C8B-B14F-4D97-AF65-F5344CB8AC3E}">
        <p14:creationId xmlns:p14="http://schemas.microsoft.com/office/powerpoint/2010/main" val="50836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08F48C7-27A9-4E18-9D57-F028E5CDEACE}" type="slidenum">
              <a:rPr lang="en-GB" smtClean="0"/>
              <a:t>1</a:t>
            </a:fld>
            <a:endParaRPr lang="en-GB"/>
          </a:p>
        </p:txBody>
      </p:sp>
    </p:spTree>
    <p:extLst>
      <p:ext uri="{BB962C8B-B14F-4D97-AF65-F5344CB8AC3E}">
        <p14:creationId xmlns:p14="http://schemas.microsoft.com/office/powerpoint/2010/main" val="2805576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08F48C7-27A9-4E18-9D57-F028E5CDEACE}" type="slidenum">
              <a:rPr lang="en-GB" smtClean="0"/>
              <a:t>10</a:t>
            </a:fld>
            <a:endParaRPr lang="en-GB"/>
          </a:p>
        </p:txBody>
      </p:sp>
    </p:spTree>
    <p:extLst>
      <p:ext uri="{BB962C8B-B14F-4D97-AF65-F5344CB8AC3E}">
        <p14:creationId xmlns:p14="http://schemas.microsoft.com/office/powerpoint/2010/main" val="2319994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08F48C7-27A9-4E18-9D57-F028E5CDEACE}" type="slidenum">
              <a:rPr lang="en-GB" smtClean="0"/>
              <a:t>14</a:t>
            </a:fld>
            <a:endParaRPr lang="en-GB"/>
          </a:p>
        </p:txBody>
      </p:sp>
    </p:spTree>
    <p:extLst>
      <p:ext uri="{BB962C8B-B14F-4D97-AF65-F5344CB8AC3E}">
        <p14:creationId xmlns:p14="http://schemas.microsoft.com/office/powerpoint/2010/main" val="3854684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ED55EE88-4881-4661-B26F-56AE1236B15A}" type="datetimeFigureOut">
              <a:rPr lang="en-GB" smtClean="0"/>
              <a:t>18/04/2020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86AC34-0744-41BA-8F29-870A2672FE03}" type="slidenum">
              <a:rPr lang="en-GB" smtClean="0"/>
              <a:t>‹#›</a:t>
            </a:fld>
            <a:endParaRPr lang="en-GB"/>
          </a:p>
        </p:txBody>
      </p:sp>
    </p:spTree>
    <p:extLst>
      <p:ext uri="{BB962C8B-B14F-4D97-AF65-F5344CB8AC3E}">
        <p14:creationId xmlns:p14="http://schemas.microsoft.com/office/powerpoint/2010/main" val="3071628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D55EE88-4881-4661-B26F-56AE1236B15A}" type="datetimeFigureOut">
              <a:rPr lang="en-GB" smtClean="0"/>
              <a:t>18/04/2020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86AC34-0744-41BA-8F29-870A2672FE03}" type="slidenum">
              <a:rPr lang="en-GB" smtClean="0"/>
              <a:t>‹#›</a:t>
            </a:fld>
            <a:endParaRPr lang="en-GB"/>
          </a:p>
        </p:txBody>
      </p:sp>
    </p:spTree>
    <p:extLst>
      <p:ext uri="{BB962C8B-B14F-4D97-AF65-F5344CB8AC3E}">
        <p14:creationId xmlns:p14="http://schemas.microsoft.com/office/powerpoint/2010/main" val="277631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D55EE88-4881-4661-B26F-56AE1236B15A}" type="datetimeFigureOut">
              <a:rPr lang="en-GB" smtClean="0"/>
              <a:t>18/04/2020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86AC34-0744-41BA-8F29-870A2672FE03}" type="slidenum">
              <a:rPr lang="en-GB" smtClean="0"/>
              <a:t>‹#›</a:t>
            </a:fld>
            <a:endParaRPr lang="en-GB"/>
          </a:p>
        </p:txBody>
      </p:sp>
    </p:spTree>
    <p:extLst>
      <p:ext uri="{BB962C8B-B14F-4D97-AF65-F5344CB8AC3E}">
        <p14:creationId xmlns:p14="http://schemas.microsoft.com/office/powerpoint/2010/main" val="3316270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D55EE88-4881-4661-B26F-56AE1236B15A}" type="datetimeFigureOut">
              <a:rPr lang="en-GB" smtClean="0"/>
              <a:t>18/04/2020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86AC34-0744-41BA-8F29-870A2672FE03}" type="slidenum">
              <a:rPr lang="en-GB" smtClean="0"/>
              <a:t>‹#›</a:t>
            </a:fld>
            <a:endParaRPr lang="en-GB"/>
          </a:p>
        </p:txBody>
      </p:sp>
    </p:spTree>
    <p:extLst>
      <p:ext uri="{BB962C8B-B14F-4D97-AF65-F5344CB8AC3E}">
        <p14:creationId xmlns:p14="http://schemas.microsoft.com/office/powerpoint/2010/main" val="2924174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D55EE88-4881-4661-B26F-56AE1236B15A}" type="datetimeFigureOut">
              <a:rPr lang="en-GB" smtClean="0"/>
              <a:t>18/04/2020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86AC34-0744-41BA-8F29-870A2672FE03}" type="slidenum">
              <a:rPr lang="en-GB" smtClean="0"/>
              <a:t>‹#›</a:t>
            </a:fld>
            <a:endParaRPr lang="en-GB"/>
          </a:p>
        </p:txBody>
      </p:sp>
    </p:spTree>
    <p:extLst>
      <p:ext uri="{BB962C8B-B14F-4D97-AF65-F5344CB8AC3E}">
        <p14:creationId xmlns:p14="http://schemas.microsoft.com/office/powerpoint/2010/main" val="1505301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ED55EE88-4881-4661-B26F-56AE1236B15A}" type="datetimeFigureOut">
              <a:rPr lang="en-GB" smtClean="0"/>
              <a:t>18/04/2020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D86AC34-0744-41BA-8F29-870A2672FE03}" type="slidenum">
              <a:rPr lang="en-GB" smtClean="0"/>
              <a:t>‹#›</a:t>
            </a:fld>
            <a:endParaRPr lang="en-GB"/>
          </a:p>
        </p:txBody>
      </p:sp>
    </p:spTree>
    <p:extLst>
      <p:ext uri="{BB962C8B-B14F-4D97-AF65-F5344CB8AC3E}">
        <p14:creationId xmlns:p14="http://schemas.microsoft.com/office/powerpoint/2010/main" val="163943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ED55EE88-4881-4661-B26F-56AE1236B15A}" type="datetimeFigureOut">
              <a:rPr lang="en-GB" smtClean="0"/>
              <a:t>18/04/2020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D86AC34-0744-41BA-8F29-870A2672FE03}" type="slidenum">
              <a:rPr lang="en-GB" smtClean="0"/>
              <a:t>‹#›</a:t>
            </a:fld>
            <a:endParaRPr lang="en-GB"/>
          </a:p>
        </p:txBody>
      </p:sp>
    </p:spTree>
    <p:extLst>
      <p:ext uri="{BB962C8B-B14F-4D97-AF65-F5344CB8AC3E}">
        <p14:creationId xmlns:p14="http://schemas.microsoft.com/office/powerpoint/2010/main" val="1472548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ED55EE88-4881-4661-B26F-56AE1236B15A}" type="datetimeFigureOut">
              <a:rPr lang="en-GB" smtClean="0"/>
              <a:t>18/04/2020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D86AC34-0744-41BA-8F29-870A2672FE03}" type="slidenum">
              <a:rPr lang="en-GB" smtClean="0"/>
              <a:t>‹#›</a:t>
            </a:fld>
            <a:endParaRPr lang="en-GB"/>
          </a:p>
        </p:txBody>
      </p:sp>
    </p:spTree>
    <p:extLst>
      <p:ext uri="{BB962C8B-B14F-4D97-AF65-F5344CB8AC3E}">
        <p14:creationId xmlns:p14="http://schemas.microsoft.com/office/powerpoint/2010/main" val="175247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55EE88-4881-4661-B26F-56AE1236B15A}" type="datetimeFigureOut">
              <a:rPr lang="en-GB" smtClean="0"/>
              <a:t>18/04/2020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D86AC34-0744-41BA-8F29-870A2672FE03}" type="slidenum">
              <a:rPr lang="en-GB" smtClean="0"/>
              <a:t>‹#›</a:t>
            </a:fld>
            <a:endParaRPr lang="en-GB"/>
          </a:p>
        </p:txBody>
      </p:sp>
    </p:spTree>
    <p:extLst>
      <p:ext uri="{BB962C8B-B14F-4D97-AF65-F5344CB8AC3E}">
        <p14:creationId xmlns:p14="http://schemas.microsoft.com/office/powerpoint/2010/main" val="2222905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D55EE88-4881-4661-B26F-56AE1236B15A}" type="datetimeFigureOut">
              <a:rPr lang="en-GB" smtClean="0"/>
              <a:t>18/04/2020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D86AC34-0744-41BA-8F29-870A2672FE03}" type="slidenum">
              <a:rPr lang="en-GB" smtClean="0"/>
              <a:t>‹#›</a:t>
            </a:fld>
            <a:endParaRPr lang="en-GB"/>
          </a:p>
        </p:txBody>
      </p:sp>
    </p:spTree>
    <p:extLst>
      <p:ext uri="{BB962C8B-B14F-4D97-AF65-F5344CB8AC3E}">
        <p14:creationId xmlns:p14="http://schemas.microsoft.com/office/powerpoint/2010/main" val="251732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D55EE88-4881-4661-B26F-56AE1236B15A}" type="datetimeFigureOut">
              <a:rPr lang="en-GB" smtClean="0"/>
              <a:t>18/04/2020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D86AC34-0744-41BA-8F29-870A2672FE03}" type="slidenum">
              <a:rPr lang="en-GB" smtClean="0"/>
              <a:t>‹#›</a:t>
            </a:fld>
            <a:endParaRPr lang="en-GB"/>
          </a:p>
        </p:txBody>
      </p:sp>
    </p:spTree>
    <p:extLst>
      <p:ext uri="{BB962C8B-B14F-4D97-AF65-F5344CB8AC3E}">
        <p14:creationId xmlns:p14="http://schemas.microsoft.com/office/powerpoint/2010/main" val="1059581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55EE88-4881-4661-B26F-56AE1236B15A}" type="datetimeFigureOut">
              <a:rPr lang="en-GB" smtClean="0"/>
              <a:t>18/04/2020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86AC34-0744-41BA-8F29-870A2672FE03}" type="slidenum">
              <a:rPr lang="en-GB" smtClean="0"/>
              <a:t>‹#›</a:t>
            </a:fld>
            <a:endParaRPr lang="en-GB"/>
          </a:p>
        </p:txBody>
      </p:sp>
    </p:spTree>
    <p:extLst>
      <p:ext uri="{BB962C8B-B14F-4D97-AF65-F5344CB8AC3E}">
        <p14:creationId xmlns:p14="http://schemas.microsoft.com/office/powerpoint/2010/main" val="401203438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240.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3236" y="1722726"/>
            <a:ext cx="9144000" cy="2387600"/>
          </a:xfrm>
        </p:spPr>
        <p:txBody>
          <a:bodyPr>
            <a:normAutofit fontScale="90000"/>
          </a:bodyPr>
          <a:lstStyle/>
          <a:p>
            <a:r>
              <a:rPr lang="en-US" b="1" smtClean="0"/>
              <a:t>NGHIÊN CỨU CÔNG NGHỆ IOT, CÁC KĨ THUẬT HỌC MÁY TRONG PHÁT TRIỂN XE TỰ HÀNH</a:t>
            </a:r>
            <a:endParaRPr lang="en-GB" b="1"/>
          </a:p>
        </p:txBody>
      </p:sp>
    </p:spTree>
    <p:extLst>
      <p:ext uri="{BB962C8B-B14F-4D97-AF65-F5344CB8AC3E}">
        <p14:creationId xmlns:p14="http://schemas.microsoft.com/office/powerpoint/2010/main" val="11390782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5980" y="1825625"/>
            <a:ext cx="10063711" cy="4351338"/>
          </a:xfrm>
        </p:spPr>
      </p:pic>
      <mc:AlternateContent xmlns:mc="http://schemas.openxmlformats.org/markup-compatibility/2006" xmlns:a14="http://schemas.microsoft.com/office/drawing/2010/main">
        <mc:Choice Requires="a14">
          <p:sp>
            <p:nvSpPr>
              <p:cNvPr id="16" name="Rectangle 15"/>
              <p:cNvSpPr/>
              <p:nvPr/>
            </p:nvSpPr>
            <p:spPr>
              <a:xfrm>
                <a:off x="7102929" y="1825625"/>
                <a:ext cx="4024926" cy="1141082"/>
              </a:xfrm>
              <a:prstGeom prst="rect">
                <a:avLst/>
              </a:prstGeom>
            </p:spPr>
            <p:txBody>
              <a:bodyPr wrap="square">
                <a:spAutoFit/>
              </a:bodyPr>
              <a:lstStyle/>
              <a:p>
                <a:pPr>
                  <a:lnSpc>
                    <a:spcPct val="107000"/>
                  </a:lnSpc>
                  <a:spcAft>
                    <a:spcPts val="800"/>
                  </a:spcAft>
                </a:pPr>
                <a:r>
                  <a:rPr lang="en-GB" sz="1500">
                    <a:latin typeface="Calibri" panose="020F0502020204030204" pitchFamily="34" charset="0"/>
                    <a:ea typeface="Times New Roman" panose="02020603050405020304" pitchFamily="18" charset="0"/>
                    <a:cs typeface="Times New Roman" panose="02020603050405020304" pitchFamily="18" charset="0"/>
                  </a:rPr>
                  <a:t>Với </a:t>
                </a:r>
                <a:r>
                  <a:rPr lang="en-GB" sz="1500">
                    <a:latin typeface="Calibri" panose="020F0502020204030204" pitchFamily="34" charset="0"/>
                    <a:ea typeface="Times New Roman" panose="02020603050405020304" pitchFamily="18" charset="0"/>
                    <a:cs typeface="Calibri" panose="020F0502020204030204" pitchFamily="34" charset="0"/>
                  </a:rPr>
                  <a:t>α</a:t>
                </a:r>
                <a:r>
                  <a:rPr lang="en-GB" sz="1500">
                    <a:latin typeface="Calibri" panose="020F0502020204030204" pitchFamily="34" charset="0"/>
                    <a:ea typeface="Times New Roman" panose="02020603050405020304" pitchFamily="18" charset="0"/>
                    <a:cs typeface="Times New Roman" panose="02020603050405020304" pitchFamily="18" charset="0"/>
                  </a:rPr>
                  <a:t> là </a:t>
                </a:r>
                <a:r>
                  <a:rPr lang="en-GB" sz="1500" smtClean="0">
                    <a:latin typeface="Calibri" panose="020F0502020204030204" pitchFamily="34" charset="0"/>
                    <a:ea typeface="Times New Roman" panose="02020603050405020304" pitchFamily="18" charset="0"/>
                    <a:cs typeface="Times New Roman" panose="02020603050405020304" pitchFamily="18" charset="0"/>
                  </a:rPr>
                  <a:t>khoảng </a:t>
                </a:r>
                <a:r>
                  <a:rPr lang="en-GB" sz="1500">
                    <a:latin typeface="Calibri" panose="020F0502020204030204" pitchFamily="34" charset="0"/>
                    <a:ea typeface="Times New Roman" panose="02020603050405020304" pitchFamily="18" charset="0"/>
                    <a:cs typeface="Times New Roman" panose="02020603050405020304" pitchFamily="18" charset="0"/>
                  </a:rPr>
                  <a:t>giới hạn xác xuất chấp nhận được</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500" smtClean="0">
                    <a:latin typeface="Calibri" panose="020F0502020204030204" pitchFamily="34" charset="0"/>
                    <a:ea typeface="Times New Roman" panose="02020603050405020304" pitchFamily="18" charset="0"/>
                    <a:cs typeface="Times New Roman" panose="02020603050405020304" pitchFamily="18" charset="0"/>
                  </a:rPr>
                  <a:t> </a:t>
                </a:r>
                <a:r>
                  <a:rPr lang="en-GB" sz="1500">
                    <a:latin typeface="Calibri" panose="020F0502020204030204" pitchFamily="34" charset="0"/>
                    <a:ea typeface="Times New Roman" panose="02020603050405020304" pitchFamily="18" charset="0"/>
                    <a:cs typeface="Calibri" panose="020F0502020204030204" pitchFamily="34" charset="0"/>
                  </a:rPr>
                  <a:t>β</a:t>
                </a:r>
                <a:r>
                  <a:rPr lang="en-GB" sz="1500">
                    <a:latin typeface="Calibri" panose="020F0502020204030204" pitchFamily="34" charset="0"/>
                    <a:ea typeface="Times New Roman" panose="02020603050405020304" pitchFamily="18" charset="0"/>
                    <a:cs typeface="Times New Roman" panose="02020603050405020304" pitchFamily="18" charset="0"/>
                  </a:rPr>
                  <a:t> là khoảng chênh lệch độ sáng chấp nhậ</a:t>
                </a:r>
                <a:r>
                  <a:rPr lang="en-GB" sz="1500" smtClean="0">
                    <a:latin typeface="Calibri" panose="020F0502020204030204" pitchFamily="34" charset="0"/>
                    <a:ea typeface="Times New Roman" panose="02020603050405020304" pitchFamily="18" charset="0"/>
                    <a:cs typeface="Times New Roman" panose="02020603050405020304" pitchFamily="18" charset="0"/>
                  </a:rPr>
                  <a:t>n được</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en-GB" sz="1500" i="1">
                          <a:latin typeface="Cambria Math" panose="02040503050406030204" pitchFamily="18" charset="0"/>
                          <a:ea typeface="Times New Roman" panose="02020603050405020304" pitchFamily="18" charset="0"/>
                          <a:cs typeface="Times New Roman" panose="02020603050405020304" pitchFamily="18" charset="0"/>
                        </a:rPr>
                        <m:t>𝑖</m:t>
                      </m:r>
                      <m:r>
                        <a:rPr lang="en-GB" sz="1500" i="1">
                          <a:latin typeface="Cambria Math" panose="02040503050406030204" pitchFamily="18" charset="0"/>
                          <a:ea typeface="Times New Roman" panose="02020603050405020304" pitchFamily="18" charset="0"/>
                          <a:cs typeface="Times New Roman" panose="02020603050405020304" pitchFamily="18" charset="0"/>
                        </a:rPr>
                        <m:t> ∈ [0, </m:t>
                      </m:r>
                      <m:r>
                        <a:rPr lang="en-GB" sz="1500" i="1">
                          <a:latin typeface="Cambria Math" panose="02040503050406030204" pitchFamily="18" charset="0"/>
                          <a:ea typeface="Times New Roman" panose="02020603050405020304" pitchFamily="18" charset="0"/>
                          <a:cs typeface="Times New Roman" panose="02020603050405020304" pitchFamily="18" charset="0"/>
                        </a:rPr>
                        <m:t>𝑟𝑜𝑤𝑠</m:t>
                      </m:r>
                      <m:r>
                        <a:rPr lang="en-GB" sz="1500" i="1">
                          <a:latin typeface="Cambria Math" panose="02040503050406030204" pitchFamily="18" charset="0"/>
                          <a:ea typeface="Times New Roman" panose="02020603050405020304" pitchFamily="18" charset="0"/>
                          <a:cs typeface="Times New Roman" panose="02020603050405020304" pitchFamily="18" charset="0"/>
                        </a:rPr>
                        <m:t>),  </m:t>
                      </m:r>
                      <m:r>
                        <a:rPr lang="en-GB" sz="1500" i="1">
                          <a:latin typeface="Cambria Math" panose="02040503050406030204" pitchFamily="18" charset="0"/>
                          <a:ea typeface="Times New Roman" panose="02020603050405020304" pitchFamily="18" charset="0"/>
                          <a:cs typeface="Times New Roman" panose="02020603050405020304" pitchFamily="18" charset="0"/>
                        </a:rPr>
                        <m:t>𝑗</m:t>
                      </m:r>
                      <m:r>
                        <a:rPr lang="en-GB" sz="1500" i="1">
                          <a:latin typeface="Cambria Math" panose="02040503050406030204" pitchFamily="18" charset="0"/>
                          <a:ea typeface="Times New Roman" panose="02020603050405020304" pitchFamily="18" charset="0"/>
                          <a:cs typeface="Calibri" panose="020F0502020204030204" pitchFamily="34" charset="0"/>
                        </a:rPr>
                        <m:t>∈</m:t>
                      </m:r>
                      <m:r>
                        <a:rPr lang="en-GB" sz="1500" i="1">
                          <a:latin typeface="Cambria Math" panose="02040503050406030204" pitchFamily="18" charset="0"/>
                          <a:ea typeface="Times New Roman" panose="02020603050405020304" pitchFamily="18" charset="0"/>
                          <a:cs typeface="Times New Roman" panose="02020603050405020304" pitchFamily="18" charset="0"/>
                        </a:rPr>
                        <m:t> [0, </m:t>
                      </m:r>
                      <m:r>
                        <a:rPr lang="en-GB" sz="1500" i="1">
                          <a:latin typeface="Cambria Math" panose="02040503050406030204" pitchFamily="18" charset="0"/>
                          <a:ea typeface="Times New Roman" panose="02020603050405020304" pitchFamily="18" charset="0"/>
                          <a:cs typeface="Times New Roman" panose="02020603050405020304" pitchFamily="18" charset="0"/>
                        </a:rPr>
                        <m:t>𝑐𝑜𝑙𝑠</m:t>
                      </m:r>
                      <m:r>
                        <a:rPr lang="en-GB" sz="1500" i="1">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GB" sz="15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7102929" y="1825625"/>
                <a:ext cx="4024926" cy="1141082"/>
              </a:xfrm>
              <a:prstGeom prst="rect">
                <a:avLst/>
              </a:prstGeom>
              <a:blipFill>
                <a:blip r:embed="rId4"/>
                <a:stretch>
                  <a:fillRect l="-606" t="-532" r="-152"/>
                </a:stretch>
              </a:blipFill>
            </p:spPr>
            <p:txBody>
              <a:bodyPr/>
              <a:lstStyle/>
              <a:p>
                <a:r>
                  <a:rPr lang="en-GB">
                    <a:noFill/>
                  </a:rPr>
                  <a:t> </a:t>
                </a:r>
              </a:p>
            </p:txBody>
          </p:sp>
        </mc:Fallback>
      </mc:AlternateContent>
      <p:sp>
        <p:nvSpPr>
          <p:cNvPr id="6" name="Title 1"/>
          <p:cNvSpPr txBox="1">
            <a:spLocks/>
          </p:cNvSpPr>
          <p:nvPr/>
        </p:nvSpPr>
        <p:spPr>
          <a:xfrm>
            <a:off x="838199" y="329746"/>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07000"/>
              </a:lnSpc>
              <a:spcAft>
                <a:spcPts val="800"/>
              </a:spcAft>
            </a:pPr>
            <a:r>
              <a:rPr lang="en-GB" sz="4000" smtClean="0">
                <a:ea typeface="Calibri" panose="020F0502020204030204" pitchFamily="34" charset="0"/>
                <a:cs typeface="Times New Roman" panose="02020603050405020304" pitchFamily="18" charset="0"/>
              </a:rPr>
              <a:t>NHẬN DIỆN ĐƯỜNG BẰNG CÁCH TÍNH ĐỘ HỢP LÝ (LIKELIHOOD) CỦA TỪNG PIXEL SO VỚI MẪU </a:t>
            </a:r>
            <a:endParaRPr lang="en-GB" sz="400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237390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smtClean="0"/>
              <a:t>TỔNG QUÁT VỚI NHIỀU MẪU ĐƯỜNG THU ĐƯỢC DÙNG LÀM MẪU NHẬN DIỆN</a:t>
            </a:r>
            <a:endParaRPr lang="en-GB" sz="4000"/>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7623" y="1825625"/>
            <a:ext cx="9356753" cy="4351338"/>
          </a:xfrm>
        </p:spPr>
      </p:pic>
    </p:spTree>
    <p:extLst>
      <p:ext uri="{BB962C8B-B14F-4D97-AF65-F5344CB8AC3E}">
        <p14:creationId xmlns:p14="http://schemas.microsoft.com/office/powerpoint/2010/main" val="2652586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mtClean="0"/>
              <a:t>ĐÁNH GIÁ THUẬT TOÁN NHẬN DIỆN</a:t>
            </a:r>
            <a:endParaRPr lang="en-GB"/>
          </a:p>
        </p:txBody>
      </p:sp>
      <p:pic>
        <p:nvPicPr>
          <p:cNvPr id="7" name="Picture 6"/>
          <p:cNvPicPr>
            <a:picLocks noChangeAspect="1"/>
          </p:cNvPicPr>
          <p:nvPr/>
        </p:nvPicPr>
        <p:blipFill>
          <a:blip r:embed="rId2"/>
          <a:stretch>
            <a:fillRect/>
          </a:stretch>
        </p:blipFill>
        <p:spPr>
          <a:xfrm>
            <a:off x="1885950" y="1690688"/>
            <a:ext cx="8420100" cy="4800600"/>
          </a:xfrm>
          <a:prstGeom prst="rect">
            <a:avLst/>
          </a:prstGeom>
        </p:spPr>
      </p:pic>
    </p:spTree>
    <p:extLst>
      <p:ext uri="{BB962C8B-B14F-4D97-AF65-F5344CB8AC3E}">
        <p14:creationId xmlns:p14="http://schemas.microsoft.com/office/powerpoint/2010/main" val="15751836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a:t>ĐÁNH GIÁ THUẬT TOÁN NHẬN DIỆN</a:t>
            </a:r>
          </a:p>
        </p:txBody>
      </p:sp>
      <p:pic>
        <p:nvPicPr>
          <p:cNvPr id="5" name="Picture 4"/>
          <p:cNvPicPr>
            <a:picLocks noChangeAspect="1"/>
          </p:cNvPicPr>
          <p:nvPr/>
        </p:nvPicPr>
        <p:blipFill>
          <a:blip r:embed="rId2"/>
          <a:stretch>
            <a:fillRect/>
          </a:stretch>
        </p:blipFill>
        <p:spPr>
          <a:xfrm>
            <a:off x="1881187" y="1690688"/>
            <a:ext cx="8429625" cy="4695825"/>
          </a:xfrm>
          <a:prstGeom prst="rect">
            <a:avLst/>
          </a:prstGeom>
        </p:spPr>
      </p:pic>
    </p:spTree>
    <p:extLst>
      <p:ext uri="{BB962C8B-B14F-4D97-AF65-F5344CB8AC3E}">
        <p14:creationId xmlns:p14="http://schemas.microsoft.com/office/powerpoint/2010/main" val="42369948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PERSPECTIVE TRANSFORMATION</a:t>
            </a:r>
            <a:endParaRPr lang="en-GB"/>
          </a:p>
        </p:txBody>
      </p:sp>
      <p:sp>
        <p:nvSpPr>
          <p:cNvPr id="3" name="Content Placeholder 2"/>
          <p:cNvSpPr>
            <a:spLocks noGrp="1"/>
          </p:cNvSpPr>
          <p:nvPr>
            <p:ph idx="1"/>
          </p:nvPr>
        </p:nvSpPr>
        <p:spPr>
          <a:xfrm>
            <a:off x="838200" y="1621518"/>
            <a:ext cx="10515600" cy="4351338"/>
          </a:xfrm>
        </p:spPr>
        <p:txBody>
          <a:bodyPr/>
          <a:lstStyle/>
          <a:p>
            <a:pPr marL="0" indent="0">
              <a:buNone/>
            </a:pPr>
            <a:r>
              <a:rPr lang="en-GB" smtClean="0"/>
              <a:t>Áp dụng </a:t>
            </a:r>
            <a:r>
              <a:rPr lang="en-GB" b="1" smtClean="0"/>
              <a:t>Perspective Transformation </a:t>
            </a:r>
            <a:r>
              <a:rPr lang="en-GB" smtClean="0"/>
              <a:t>để chuyển đổi mask phần đường nhận diện được thành mask Birdview (</a:t>
            </a:r>
            <a:r>
              <a:rPr lang="en-GB" b="1" smtClean="0"/>
              <a:t>Birdview Transformation</a:t>
            </a:r>
            <a:r>
              <a:rPr lang="en-GB" smtClean="0"/>
              <a:t>)</a:t>
            </a:r>
            <a:endParaRPr lang="en-GB"/>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63255" y="2626068"/>
            <a:ext cx="7327287" cy="3420000"/>
          </a:xfrm>
          <a:prstGeom prst="rect">
            <a:avLst/>
          </a:prstGeom>
          <a:noFill/>
          <a:ln>
            <a:noFill/>
          </a:ln>
        </p:spPr>
      </p:pic>
    </p:spTree>
    <p:extLst>
      <p:ext uri="{BB962C8B-B14F-4D97-AF65-F5344CB8AC3E}">
        <p14:creationId xmlns:p14="http://schemas.microsoft.com/office/powerpoint/2010/main" val="8718290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5434" y="2767362"/>
            <a:ext cx="10515600" cy="1325563"/>
          </a:xfrm>
        </p:spPr>
        <p:txBody>
          <a:bodyPr/>
          <a:lstStyle/>
          <a:p>
            <a:pPr marL="0" indent="0" algn="ctr"/>
            <a:r>
              <a:rPr lang="en-GB" b="1"/>
              <a:t>2</a:t>
            </a:r>
            <a:r>
              <a:rPr lang="en-GB" b="1" smtClean="0"/>
              <a:t>. XÂY DỰNG MÔ HÌNH MẠNG NEURON NETWORK ĐỂ NHẬN DIỆN BIỂN BÁO</a:t>
            </a:r>
            <a:endParaRPr lang="en-GB" b="1"/>
          </a:p>
        </p:txBody>
      </p:sp>
    </p:spTree>
    <p:extLst>
      <p:ext uri="{BB962C8B-B14F-4D97-AF65-F5344CB8AC3E}">
        <p14:creationId xmlns:p14="http://schemas.microsoft.com/office/powerpoint/2010/main" val="13046266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NHẬN DIỆN BIỂN BÁO BẰNG PP HỌC MÁY</a:t>
            </a:r>
            <a:endParaRPr lang="en-GB"/>
          </a:p>
        </p:txBody>
      </p:sp>
      <p:sp>
        <p:nvSpPr>
          <p:cNvPr id="3" name="Content Placeholder 2"/>
          <p:cNvSpPr>
            <a:spLocks noGrp="1"/>
          </p:cNvSpPr>
          <p:nvPr>
            <p:ph idx="1"/>
          </p:nvPr>
        </p:nvSpPr>
        <p:spPr/>
        <p:txBody>
          <a:bodyPr>
            <a:normAutofit/>
          </a:bodyPr>
          <a:lstStyle/>
          <a:p>
            <a:pPr marL="0" indent="0">
              <a:buNone/>
            </a:pPr>
            <a:r>
              <a:rPr lang="en-GB" sz="2400" smtClean="0"/>
              <a:t>Mô hình mạng Neural Network</a:t>
            </a:r>
            <a:endParaRPr lang="en-GB" sz="240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853758" y="2596786"/>
            <a:ext cx="6484484" cy="3257006"/>
          </a:xfrm>
          <a:prstGeom prst="rect">
            <a:avLst/>
          </a:prstGeom>
        </p:spPr>
      </p:pic>
    </p:spTree>
    <p:extLst>
      <p:ext uri="{BB962C8B-B14F-4D97-AF65-F5344CB8AC3E}">
        <p14:creationId xmlns:p14="http://schemas.microsoft.com/office/powerpoint/2010/main" val="34799125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NHẬN DIỆN BIỂN BÁO BẰNG PP HỌC MÁY</a:t>
            </a:r>
          </a:p>
        </p:txBody>
      </p:sp>
      <p:sp>
        <p:nvSpPr>
          <p:cNvPr id="3" name="Content Placeholder 2"/>
          <p:cNvSpPr>
            <a:spLocks noGrp="1"/>
          </p:cNvSpPr>
          <p:nvPr>
            <p:ph idx="1"/>
          </p:nvPr>
        </p:nvSpPr>
        <p:spPr>
          <a:xfrm>
            <a:off x="838200" y="1534332"/>
            <a:ext cx="10515600" cy="4642631"/>
          </a:xfrm>
        </p:spPr>
        <p:txBody>
          <a:bodyPr>
            <a:normAutofit/>
          </a:bodyPr>
          <a:lstStyle/>
          <a:p>
            <a:pPr marL="0" indent="0">
              <a:buNone/>
            </a:pPr>
            <a:r>
              <a:rPr lang="en-GB" sz="2000" smtClean="0"/>
              <a:t>Dữ liệu thu thập được (Từ giả lập và từ mạng Internet)</a:t>
            </a:r>
          </a:p>
          <a:p>
            <a:pPr marL="0" indent="0">
              <a:buNone/>
            </a:pPr>
            <a:r>
              <a:rPr lang="en-GB" sz="2000" smtClean="0"/>
              <a:t>Mỗi bộ dữ liệu chứa 600 ảnh</a:t>
            </a:r>
            <a:endParaRPr lang="en-GB" sz="200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338920"/>
            <a:ext cx="3024000" cy="388404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0028" y="2336738"/>
            <a:ext cx="3024000" cy="385628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1857" y="2389291"/>
            <a:ext cx="3024000" cy="3819797"/>
          </a:xfrm>
          <a:prstGeom prst="rect">
            <a:avLst/>
          </a:prstGeom>
        </p:spPr>
      </p:pic>
    </p:spTree>
    <p:extLst>
      <p:ext uri="{BB962C8B-B14F-4D97-AF65-F5344CB8AC3E}">
        <p14:creationId xmlns:p14="http://schemas.microsoft.com/office/powerpoint/2010/main" val="16874766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NHẬN DIỆN BIỂN BÁO BẰNG PP HỌC MÁY</a:t>
            </a:r>
          </a:p>
        </p:txBody>
      </p:sp>
      <p:sp>
        <p:nvSpPr>
          <p:cNvPr id="3" name="Content Placeholder 2"/>
          <p:cNvSpPr>
            <a:spLocks noGrp="1"/>
          </p:cNvSpPr>
          <p:nvPr>
            <p:ph idx="1"/>
          </p:nvPr>
        </p:nvSpPr>
        <p:spPr/>
        <p:txBody>
          <a:bodyPr/>
          <a:lstStyle/>
          <a:p>
            <a:pPr marL="0" indent="0">
              <a:buNone/>
            </a:pPr>
            <a:r>
              <a:rPr lang="en-GB" smtClean="0"/>
              <a:t>Kết quả training với tập train = 80% và tập test = 20%</a:t>
            </a:r>
          </a:p>
          <a:p>
            <a:pPr marL="0" indent="0">
              <a:buNone/>
            </a:pPr>
            <a:endParaRPr lang="en-GB"/>
          </a:p>
        </p:txBody>
      </p:sp>
      <p:pic>
        <p:nvPicPr>
          <p:cNvPr id="10" name="Picture 9"/>
          <p:cNvPicPr>
            <a:picLocks noChangeAspect="1"/>
          </p:cNvPicPr>
          <p:nvPr/>
        </p:nvPicPr>
        <p:blipFill>
          <a:blip r:embed="rId2"/>
          <a:stretch>
            <a:fillRect/>
          </a:stretch>
        </p:blipFill>
        <p:spPr>
          <a:xfrm>
            <a:off x="838200" y="2420711"/>
            <a:ext cx="9739240" cy="3433082"/>
          </a:xfrm>
          <a:prstGeom prst="rect">
            <a:avLst/>
          </a:prstGeom>
        </p:spPr>
      </p:pic>
    </p:spTree>
    <p:extLst>
      <p:ext uri="{BB962C8B-B14F-4D97-AF65-F5344CB8AC3E}">
        <p14:creationId xmlns:p14="http://schemas.microsoft.com/office/powerpoint/2010/main" val="8214911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QUY TRÌNH NHẬN DIỆN BIỂN BÁO</a:t>
            </a:r>
            <a:endParaRPr lang="en-GB"/>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1192" y="2413330"/>
            <a:ext cx="10453689" cy="2003547"/>
          </a:xfrm>
        </p:spPr>
      </p:pic>
    </p:spTree>
    <p:extLst>
      <p:ext uri="{BB962C8B-B14F-4D97-AF65-F5344CB8AC3E}">
        <p14:creationId xmlns:p14="http://schemas.microsoft.com/office/powerpoint/2010/main" val="21522673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smtClean="0"/>
              <a:t>MỞ ĐẦU</a:t>
            </a:r>
            <a:endParaRPr lang="en-GB" b="1"/>
          </a:p>
        </p:txBody>
      </p:sp>
      <p:sp>
        <p:nvSpPr>
          <p:cNvPr id="5" name="Content Placeholder 4"/>
          <p:cNvSpPr>
            <a:spLocks noGrp="1"/>
          </p:cNvSpPr>
          <p:nvPr>
            <p:ph idx="1"/>
          </p:nvPr>
        </p:nvSpPr>
        <p:spPr>
          <a:xfrm>
            <a:off x="838200" y="1690688"/>
            <a:ext cx="10515600" cy="4351338"/>
          </a:xfrm>
        </p:spPr>
        <p:txBody>
          <a:bodyPr>
            <a:noAutofit/>
          </a:bodyPr>
          <a:lstStyle/>
          <a:p>
            <a:pPr algn="just"/>
            <a:r>
              <a:rPr lang="en-GB" sz="3200">
                <a:ea typeface="Calibri" panose="020F0502020204030204" pitchFamily="34" charset="0"/>
                <a:cs typeface="Times New Roman" panose="02020603050405020304" pitchFamily="18" charset="0"/>
              </a:rPr>
              <a:t>Trong thời đại công nghệ thông tin hiện nay, với sự phát triển mạnh mẽ của xu hướng tự động hóa, xe tự hành đang là một lĩnh vực đang được nghiên cứu, đầu tư mạnh mẽ và phát triển một cách nhanh chóng.</a:t>
            </a:r>
          </a:p>
          <a:p>
            <a:pPr algn="just"/>
            <a:r>
              <a:rPr lang="en-GB" sz="3200">
                <a:ea typeface="Calibri" panose="020F0502020204030204" pitchFamily="34" charset="0"/>
                <a:cs typeface="Times New Roman" panose="02020603050405020304" pitchFamily="18" charset="0"/>
              </a:rPr>
              <a:t>Nhóm đề tài đã đầu tư tìm hiểu và nghiên cứu về xe tự hành cùng với các công nghệ được áp dụng trong xe tự hành, góp phần xây dựng các chương trình, chức năng, phần cứng và các ứng dụng hỗ trợ trong tự động hóa nói chung cũng như trong xe tự lái nói riêng. </a:t>
            </a:r>
          </a:p>
          <a:p>
            <a:pPr algn="just"/>
            <a:endParaRPr lang="en-GB" sz="3200"/>
          </a:p>
          <a:p>
            <a:endParaRPr lang="en-GB" sz="3200"/>
          </a:p>
        </p:txBody>
      </p:sp>
    </p:spTree>
    <p:extLst>
      <p:ext uri="{BB962C8B-B14F-4D97-AF65-F5344CB8AC3E}">
        <p14:creationId xmlns:p14="http://schemas.microsoft.com/office/powerpoint/2010/main" val="3248733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b="1" smtClean="0"/>
              <a:t>CHẠY THỬ NGHIỆM NHẬN DIỆN BIỂN BÁO TRÊN GIẢ LẬP</a:t>
            </a:r>
            <a:endParaRPr lang="en-GB" sz="3600" b="1"/>
          </a:p>
        </p:txBody>
      </p:sp>
      <p:pic>
        <p:nvPicPr>
          <p:cNvPr id="4" name="outpy3">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95638" y="1825625"/>
            <a:ext cx="5802312" cy="4351338"/>
          </a:xfrm>
        </p:spPr>
      </p:pic>
    </p:spTree>
    <p:extLst>
      <p:ext uri="{BB962C8B-B14F-4D97-AF65-F5344CB8AC3E}">
        <p14:creationId xmlns:p14="http://schemas.microsoft.com/office/powerpoint/2010/main" val="11889432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6607" y="2904218"/>
            <a:ext cx="10515600" cy="1325563"/>
          </a:xfrm>
        </p:spPr>
        <p:txBody>
          <a:bodyPr>
            <a:noAutofit/>
          </a:bodyPr>
          <a:lstStyle/>
          <a:p>
            <a:pPr algn="ctr"/>
            <a:r>
              <a:rPr lang="en-GB" b="1"/>
              <a:t>3</a:t>
            </a:r>
            <a:r>
              <a:rPr lang="en-GB" b="1" smtClean="0"/>
              <a:t>. NGHIÊN CỨU XÂY DỰNG CHƯƠNG TRÌNH ĐIỀU KHIỂN XE BẰNG PHƯƠNG PHÁP TÌM QUỸ ĐẠO TỐI ƯU VÀ BỘ ĐIỀU KHIỂN PID</a:t>
            </a:r>
            <a:r>
              <a:rPr lang="en-GB" b="1"/>
              <a:t/>
            </a:r>
            <a:br>
              <a:rPr lang="en-GB" b="1"/>
            </a:br>
            <a:endParaRPr lang="en-GB" b="1"/>
          </a:p>
        </p:txBody>
      </p:sp>
    </p:spTree>
    <p:extLst>
      <p:ext uri="{BB962C8B-B14F-4D97-AF65-F5344CB8AC3E}">
        <p14:creationId xmlns:p14="http://schemas.microsoft.com/office/powerpoint/2010/main" val="40307846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PHƯƠNG TRÌNH QUỸ ĐẠO CHUYỂN ĐỘNG</a:t>
            </a:r>
            <a:endParaRPr lang="en-GB"/>
          </a:p>
        </p:txBody>
      </p:sp>
      <mc:AlternateContent xmlns:mc="http://schemas.openxmlformats.org/markup-compatibility/2006" xmlns:a14="http://schemas.microsoft.com/office/drawing/2010/main">
        <mc:Choice Requires="a14">
          <p:sp>
            <p:nvSpPr>
              <p:cNvPr id="5" name="Rectangle 4"/>
              <p:cNvSpPr/>
              <p:nvPr/>
            </p:nvSpPr>
            <p:spPr>
              <a:xfrm>
                <a:off x="1524000" y="1690688"/>
                <a:ext cx="5745018" cy="1779333"/>
              </a:xfrm>
              <a:prstGeom prst="rect">
                <a:avLst/>
              </a:prstGeom>
            </p:spPr>
            <p:txBody>
              <a:bodyPr wrap="square">
                <a:spAutoFit/>
              </a:bodyPr>
              <a:lstStyle/>
              <a:p>
                <a:pPr algn="just">
                  <a:lnSpc>
                    <a:spcPct val="107000"/>
                  </a:lnSpc>
                  <a:spcAft>
                    <a:spcPts val="800"/>
                  </a:spcAft>
                </a:pPr>
                <a:r>
                  <a:rPr lang="en-GB" smtClean="0">
                    <a:latin typeface="Calibri" panose="020F0502020204030204" pitchFamily="34" charset="0"/>
                    <a:ea typeface="Times New Roman" panose="02020603050405020304" pitchFamily="18" charset="0"/>
                    <a:cs typeface="Times New Roman" panose="02020603050405020304" pitchFamily="18" charset="0"/>
                  </a:rPr>
                  <a:t>Vị trí của xe sau khi di </a:t>
                </a:r>
                <a:r>
                  <a:rPr lang="en-GB">
                    <a:latin typeface="Calibri" panose="020F0502020204030204" pitchFamily="34" charset="0"/>
                    <a:ea typeface="Times New Roman" panose="02020603050405020304" pitchFamily="18" charset="0"/>
                    <a:cs typeface="Times New Roman" panose="02020603050405020304" pitchFamily="18" charset="0"/>
                  </a:rPr>
                  <a:t>chuyển </a:t>
                </a:r>
                <a:r>
                  <a:rPr lang="en-GB" smtClean="0">
                    <a:latin typeface="Calibri" panose="020F0502020204030204" pitchFamily="34" charset="0"/>
                    <a:ea typeface="Times New Roman" panose="02020603050405020304" pitchFamily="18" charset="0"/>
                    <a:cs typeface="Times New Roman" panose="02020603050405020304" pitchFamily="18" charset="0"/>
                  </a:rPr>
                  <a:t>trong </a:t>
                </a:r>
                <a:r>
                  <a:rPr lang="en-GB">
                    <a:latin typeface="Calibri" panose="020F0502020204030204" pitchFamily="34" charset="0"/>
                    <a:ea typeface="Times New Roman" panose="02020603050405020304" pitchFamily="18" charset="0"/>
                    <a:cs typeface="Times New Roman" panose="02020603050405020304" pitchFamily="18" charset="0"/>
                  </a:rPr>
                  <a:t>thời gian </a:t>
                </a:r>
                <a14:m>
                  <m:oMath xmlns:m="http://schemas.openxmlformats.org/officeDocument/2006/math">
                    <m:r>
                      <a:rPr lang="en-GB" b="1" i="1">
                        <a:latin typeface="Cambria Math" panose="02040503050406030204" pitchFamily="18" charset="0"/>
                        <a:ea typeface="Times New Roman" panose="02020603050405020304" pitchFamily="18" charset="0"/>
                        <a:cs typeface="Times New Roman" panose="02020603050405020304" pitchFamily="18" charset="0"/>
                      </a:rPr>
                      <m:t>𝒕</m:t>
                    </m:r>
                  </m:oMath>
                </a14:m>
                <a:r>
                  <a:rPr lang="en-GB" b="1" smtClean="0">
                    <a:latin typeface="Calibri" panose="020F0502020204030204" pitchFamily="34" charset="0"/>
                    <a:ea typeface="Calibri" panose="020F0502020204030204" pitchFamily="34" charset="0"/>
                    <a:cs typeface="Times New Roman" panose="02020603050405020304" pitchFamily="18" charset="0"/>
                  </a:rPr>
                  <a:t>  </a:t>
                </a:r>
                <a:r>
                  <a:rPr lang="en-GB" smtClean="0">
                    <a:latin typeface="Calibri" panose="020F0502020204030204" pitchFamily="34" charset="0"/>
                    <a:ea typeface="Times New Roman" panose="02020603050405020304" pitchFamily="18" charset="0"/>
                    <a:cs typeface="Times New Roman" panose="02020603050405020304" pitchFamily="18" charset="0"/>
                  </a:rPr>
                  <a:t>với </a:t>
                </a:r>
                <a:r>
                  <a:rPr lang="en-GB">
                    <a:latin typeface="Calibri" panose="020F0502020204030204" pitchFamily="34" charset="0"/>
                    <a:ea typeface="Times New Roman" panose="02020603050405020304" pitchFamily="18" charset="0"/>
                    <a:cs typeface="Times New Roman" panose="02020603050405020304" pitchFamily="18" charset="0"/>
                  </a:rPr>
                  <a:t>vận tốc</a:t>
                </a:r>
                <a14:m>
                  <m:oMath xmlns:m="http://schemas.openxmlformats.org/officeDocument/2006/math">
                    <m:r>
                      <a:rPr lang="en-GB" i="1">
                        <a:latin typeface="Cambria Math" panose="02040503050406030204" pitchFamily="18" charset="0"/>
                        <a:ea typeface="Times New Roman" panose="02020603050405020304" pitchFamily="18" charset="0"/>
                        <a:cs typeface="Times New Roman" panose="02020603050405020304" pitchFamily="18" charset="0"/>
                      </a:rPr>
                      <m:t> </m:t>
                    </m:r>
                    <m:r>
                      <a:rPr lang="en-GB" b="1" i="1">
                        <a:latin typeface="Cambria Math" panose="02040503050406030204" pitchFamily="18" charset="0"/>
                        <a:ea typeface="Times New Roman" panose="02020603050405020304" pitchFamily="18" charset="0"/>
                        <a:cs typeface="Times New Roman" panose="02020603050405020304" pitchFamily="18" charset="0"/>
                      </a:rPr>
                      <m:t>𝒗</m:t>
                    </m:r>
                    <m:r>
                      <a:rPr lang="en-GB" b="1" i="0" smtClean="0">
                        <a:latin typeface="Cambria Math" panose="02040503050406030204" pitchFamily="18" charset="0"/>
                        <a:ea typeface="Times New Roman" panose="02020603050405020304" pitchFamily="18" charset="0"/>
                        <a:cs typeface="Times New Roman" panose="02020603050405020304" pitchFamily="18" charset="0"/>
                      </a:rPr>
                      <m:t>  </m:t>
                    </m:r>
                  </m:oMath>
                </a14:m>
                <a:r>
                  <a:rPr lang="en-GB">
                    <a:latin typeface="Calibri" panose="020F0502020204030204" pitchFamily="34" charset="0"/>
                    <a:ea typeface="Times New Roman" panose="02020603050405020304" pitchFamily="18" charset="0"/>
                    <a:cs typeface="Times New Roman" panose="02020603050405020304" pitchFamily="18" charset="0"/>
                  </a:rPr>
                  <a:t>và bán kính quỹ đạo </a:t>
                </a:r>
                <a14:m>
                  <m:oMath xmlns:m="http://schemas.openxmlformats.org/officeDocument/2006/math">
                    <m:r>
                      <a:rPr lang="en-GB" b="1" i="1">
                        <a:latin typeface="Cambria Math" panose="02040503050406030204" pitchFamily="18" charset="0"/>
                        <a:ea typeface="Times New Roman" panose="02020603050405020304" pitchFamily="18" charset="0"/>
                        <a:cs typeface="Times New Roman" panose="02020603050405020304" pitchFamily="18" charset="0"/>
                      </a:rPr>
                      <m:t>𝒓</m:t>
                    </m:r>
                  </m:oMath>
                </a14:m>
                <a:endParaRPr lang="en-GB" b="1" smtClean="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GB" smtClean="0">
                    <a:latin typeface="Calibri" panose="020F0502020204030204" pitchFamily="34" charset="0"/>
                    <a:ea typeface="Calibri" panose="020F0502020204030204" pitchFamily="34" charset="0"/>
                    <a:cs typeface="Times New Roman" panose="02020603050405020304" pitchFamily="18" charset="0"/>
                  </a:rPr>
                  <a:t>Quỹ đạo của xe bắt đầu từ tâm chính giữa phía dưới của ảnh và kết thúc xe đi vào vùng tối (vùng không phải đường)</a:t>
                </a:r>
                <a:endParaRPr lang="en-GB">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GB" b="1">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524000" y="1690688"/>
                <a:ext cx="5745018" cy="1779333"/>
              </a:xfrm>
              <a:prstGeom prst="rect">
                <a:avLst/>
              </a:prstGeom>
              <a:blipFill>
                <a:blip r:embed="rId2"/>
                <a:stretch>
                  <a:fillRect l="-849" t="-1370" r="-849"/>
                </a:stretch>
              </a:blipFill>
            </p:spPr>
            <p:txBody>
              <a:bodyPr/>
              <a:lstStyle/>
              <a:p>
                <a:r>
                  <a:rPr lang="en-GB">
                    <a:noFill/>
                  </a:rPr>
                  <a:t> </a:t>
                </a:r>
              </a:p>
            </p:txBody>
          </p:sp>
        </mc:Fallback>
      </mc:AlternateContent>
      <p:pic>
        <p:nvPicPr>
          <p:cNvPr id="7" name="Picture 6"/>
          <p:cNvPicPr>
            <a:picLocks noChangeAspect="1"/>
          </p:cNvPicPr>
          <p:nvPr/>
        </p:nvPicPr>
        <p:blipFill>
          <a:blip r:embed="rId3"/>
          <a:stretch>
            <a:fillRect/>
          </a:stretch>
        </p:blipFill>
        <p:spPr>
          <a:xfrm>
            <a:off x="1196109" y="3138832"/>
            <a:ext cx="6400800" cy="1019175"/>
          </a:xfrm>
          <a:prstGeom prst="rect">
            <a:avLst/>
          </a:prstGeom>
        </p:spPr>
      </p:pic>
      <p:pic>
        <p:nvPicPr>
          <p:cNvPr id="9" name="Picture 8"/>
          <p:cNvPicPr>
            <a:picLocks noChangeAspect="1"/>
          </p:cNvPicPr>
          <p:nvPr/>
        </p:nvPicPr>
        <p:blipFill>
          <a:blip r:embed="rId4"/>
          <a:stretch>
            <a:fillRect/>
          </a:stretch>
        </p:blipFill>
        <p:spPr>
          <a:xfrm>
            <a:off x="1305873" y="4265324"/>
            <a:ext cx="5238750" cy="86677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6909" y="2261600"/>
            <a:ext cx="3526848" cy="2645136"/>
          </a:xfrm>
          <a:prstGeom prst="rect">
            <a:avLst/>
          </a:prstGeom>
        </p:spPr>
      </p:pic>
    </p:spTree>
    <p:extLst>
      <p:ext uri="{BB962C8B-B14F-4D97-AF65-F5344CB8AC3E}">
        <p14:creationId xmlns:p14="http://schemas.microsoft.com/office/powerpoint/2010/main" val="15841250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smtClean="0"/>
              <a:t>TÍNH TOÁN XỬ LÝ ĐƯA RA TÍN HIỆU ĐIỀU KHIỂN</a:t>
            </a:r>
            <a:endParaRPr lang="en-GB" sz="400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5382" y="1895824"/>
            <a:ext cx="10341236" cy="3619814"/>
          </a:xfrm>
        </p:spPr>
      </p:pic>
    </p:spTree>
    <p:extLst>
      <p:ext uri="{BB962C8B-B14F-4D97-AF65-F5344CB8AC3E}">
        <p14:creationId xmlns:p14="http://schemas.microsoft.com/office/powerpoint/2010/main" val="12170755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CHỌN QUỸ ĐẠO TỐI ƯU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5346" y="1535566"/>
            <a:ext cx="8281307" cy="4387145"/>
          </a:xfrm>
        </p:spPr>
      </p:pic>
    </p:spTree>
    <p:extLst>
      <p:ext uri="{BB962C8B-B14F-4D97-AF65-F5344CB8AC3E}">
        <p14:creationId xmlns:p14="http://schemas.microsoft.com/office/powerpoint/2010/main" val="14737861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CHỌN QUỸ ĐẠO TỐI ƯU </a:t>
            </a:r>
            <a:endParaRPr lang="en-GB"/>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GB" sz="2400" smtClean="0"/>
                  <a:t>Điểm của quỹ đạo xe được tính dựa trên các trường hợp:</a:t>
                </a:r>
              </a:p>
              <a:p>
                <a:pPr>
                  <a:buFontTx/>
                  <a:buChar char="-"/>
                </a:pPr>
                <a:r>
                  <a:rPr lang="en-GB" sz="2400" smtClean="0"/>
                  <a:t>Trường hợp không có biển báo xe đi thẳng theo đường:</a:t>
                </a:r>
              </a:p>
              <a:p>
                <a:pPr marL="0" indent="0">
                  <a:buNone/>
                </a:pPr>
                <a:r>
                  <a:rPr lang="en-GB" sz="2400" smtClean="0"/>
                  <a:t>	</a:t>
                </a:r>
              </a:p>
              <a:p>
                <a:pPr>
                  <a:buFontTx/>
                  <a:buChar char="-"/>
                </a:pPr>
                <a:r>
                  <a:rPr lang="en-GB" sz="2400" smtClean="0"/>
                  <a:t>Trường hợp có biển báo rẽ trái:</a:t>
                </a:r>
              </a:p>
              <a:p>
                <a:pPr marL="0" indent="0">
                  <a:buNone/>
                </a:pPr>
                <a:endParaRPr lang="en-GB" sz="2400" smtClean="0"/>
              </a:p>
              <a:p>
                <a:pPr>
                  <a:buFontTx/>
                  <a:buChar char="-"/>
                </a:pPr>
                <a:r>
                  <a:rPr lang="en-GB" sz="2400" smtClean="0"/>
                  <a:t>Trường hợp có biển báo rẽ phải:</a:t>
                </a:r>
              </a:p>
              <a:p>
                <a:pPr marL="457200" lvl="1" indent="0">
                  <a:buNone/>
                </a:pPr>
                <a:endParaRPr lang="es-ES" b="1" smtClean="0"/>
              </a:p>
              <a:p>
                <a:pPr marL="457200" lvl="1" indent="0">
                  <a:buNone/>
                </a:pPr>
                <a:endParaRPr lang="es-ES" b="1" smtClean="0"/>
              </a:p>
              <a:p>
                <a:pPr marL="457200" lvl="1" indent="0">
                  <a:buNone/>
                </a:pPr>
                <a:r>
                  <a:rPr lang="es-ES" i="1" smtClean="0"/>
                  <a:t>Với </a:t>
                </a:r>
                <a14:m>
                  <m:oMath xmlns:m="http://schemas.openxmlformats.org/officeDocument/2006/math">
                    <m:sSub>
                      <m:sSubPr>
                        <m:ctrlPr>
                          <a:rPr lang="en-GB" i="1">
                            <a:latin typeface="Cambria Math" panose="02040503050406030204" pitchFamily="18" charset="0"/>
                          </a:rPr>
                        </m:ctrlPr>
                      </m:sSubPr>
                      <m:e>
                        <m:r>
                          <a:rPr lang="en-GB" b="1" i="1">
                            <a:latin typeface="Cambria Math" panose="02040503050406030204" pitchFamily="18" charset="0"/>
                          </a:rPr>
                          <m:t>𝒌</m:t>
                        </m:r>
                      </m:e>
                      <m:sub>
                        <m:r>
                          <a:rPr lang="en-GB">
                            <a:latin typeface="Cambria Math" panose="02040503050406030204" pitchFamily="18" charset="0"/>
                          </a:rPr>
                          <m:t>1</m:t>
                        </m:r>
                      </m:sub>
                    </m:sSub>
                  </m:oMath>
                </a14:m>
                <a:r>
                  <a:rPr lang="es-ES" i="1" smtClean="0"/>
                  <a:t>, </a:t>
                </a:r>
                <a14:m>
                  <m:oMath xmlns:m="http://schemas.openxmlformats.org/officeDocument/2006/math">
                    <m:sSub>
                      <m:sSubPr>
                        <m:ctrlPr>
                          <a:rPr lang="en-GB" i="1">
                            <a:latin typeface="Cambria Math" panose="02040503050406030204" pitchFamily="18" charset="0"/>
                          </a:rPr>
                        </m:ctrlPr>
                      </m:sSubPr>
                      <m:e>
                        <m:r>
                          <a:rPr lang="en-GB" b="1" i="1">
                            <a:latin typeface="Cambria Math" panose="02040503050406030204" pitchFamily="18" charset="0"/>
                          </a:rPr>
                          <m:t>𝒌</m:t>
                        </m:r>
                      </m:e>
                      <m:sub>
                        <m:r>
                          <a:rPr lang="en-GB">
                            <a:latin typeface="Cambria Math" panose="02040503050406030204" pitchFamily="18" charset="0"/>
                          </a:rPr>
                          <m:t>2</m:t>
                        </m:r>
                      </m:sub>
                    </m:sSub>
                  </m:oMath>
                </a14:m>
                <a:r>
                  <a:rPr lang="es-ES" i="1" smtClean="0"/>
                  <a:t> là hệ số tỷ lệ</a:t>
                </a:r>
              </a:p>
              <a:p>
                <a:pPr marL="457200" lvl="1" indent="0">
                  <a:buNone/>
                </a:pPr>
                <a:r>
                  <a:rPr lang="en-GB" smtClean="0"/>
                  <a:t>=&gt; Chọn quỹ đạo có điểm(</a:t>
                </a:r>
                <a14:m>
                  <m:oMath xmlns:m="http://schemas.openxmlformats.org/officeDocument/2006/math">
                    <m:r>
                      <a:rPr lang="en-GB" b="1" i="1">
                        <a:latin typeface="Cambria Math" panose="02040503050406030204" pitchFamily="18" charset="0"/>
                      </a:rPr>
                      <m:t>𝒔𝒄𝒐𝒓𝒆</m:t>
                    </m:r>
                  </m:oMath>
                </a14:m>
                <a:r>
                  <a:rPr lang="en-GB" smtClean="0"/>
                  <a:t>) cao nhất làm quỹ đạo tối ưu</a:t>
                </a:r>
                <a:endParaRPr lang="en-GB"/>
              </a:p>
              <a:p>
                <a:pPr marL="457200" lvl="1" indent="0">
                  <a:buNone/>
                </a:pPr>
                <a:endParaRPr lang="en-GB"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t="-1961" b="-140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367752" y="2754476"/>
                <a:ext cx="6408855"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2400" b="1" i="1">
                          <a:latin typeface="Cambria Math" panose="02040503050406030204" pitchFamily="18" charset="0"/>
                        </a:rPr>
                        <m:t>𝒔𝒄𝒐𝒓𝒆</m:t>
                      </m:r>
                      <m:r>
                        <a:rPr lang="en-GB" sz="2400" b="0" i="0">
                          <a:latin typeface="Cambria Math" panose="02040503050406030204" pitchFamily="18" charset="0"/>
                        </a:rPr>
                        <m:t>=</m:t>
                      </m:r>
                      <m:r>
                        <a:rPr lang="en-GB" sz="2400" b="1" i="1">
                          <a:latin typeface="Cambria Math" panose="02040503050406030204" pitchFamily="18" charset="0"/>
                        </a:rPr>
                        <m:t>𝒔𝒄𝒐𝒓</m:t>
                      </m:r>
                      <m:sSub>
                        <m:sSubPr>
                          <m:ctrlPr>
                            <a:rPr lang="en-GB" sz="2400" b="1" i="1">
                              <a:latin typeface="Cambria Math" panose="02040503050406030204" pitchFamily="18" charset="0"/>
                            </a:rPr>
                          </m:ctrlPr>
                        </m:sSubPr>
                        <m:e>
                          <m:r>
                            <a:rPr lang="en-GB" sz="2400" b="1" i="1">
                              <a:latin typeface="Cambria Math" panose="02040503050406030204" pitchFamily="18" charset="0"/>
                            </a:rPr>
                            <m:t>𝒆</m:t>
                          </m:r>
                        </m:e>
                        <m:sub>
                          <m:r>
                            <a:rPr lang="en-GB" sz="2400" b="1" i="1">
                              <a:latin typeface="Cambria Math" panose="02040503050406030204" pitchFamily="18" charset="0"/>
                            </a:rPr>
                            <m:t>𝒀</m:t>
                          </m:r>
                        </m:sub>
                      </m:sSub>
                      <m:r>
                        <a:rPr lang="en-GB" sz="2400" b="0" i="0">
                          <a:latin typeface="Cambria Math" panose="02040503050406030204" pitchFamily="18" charset="0"/>
                        </a:rPr>
                        <m:t>∗</m:t>
                      </m:r>
                      <m:sSub>
                        <m:sSubPr>
                          <m:ctrlPr>
                            <a:rPr lang="en-GB" sz="2400" b="0" i="1">
                              <a:latin typeface="Cambria Math" panose="02040503050406030204" pitchFamily="18" charset="0"/>
                            </a:rPr>
                          </m:ctrlPr>
                        </m:sSubPr>
                        <m:e>
                          <m:r>
                            <a:rPr lang="en-GB" sz="2400" b="1" i="1">
                              <a:latin typeface="Cambria Math" panose="02040503050406030204" pitchFamily="18" charset="0"/>
                            </a:rPr>
                            <m:t>𝒌</m:t>
                          </m:r>
                        </m:e>
                        <m:sub>
                          <m:r>
                            <a:rPr lang="en-GB" sz="2400" b="0" i="0">
                              <a:latin typeface="Cambria Math" panose="02040503050406030204" pitchFamily="18" charset="0"/>
                            </a:rPr>
                            <m:t>1 </m:t>
                          </m:r>
                        </m:sub>
                      </m:sSub>
                      <m:r>
                        <a:rPr lang="en-GB" sz="2400" b="0" i="0">
                          <a:latin typeface="Cambria Math" panose="02040503050406030204" pitchFamily="18" charset="0"/>
                        </a:rPr>
                        <m:t>− </m:t>
                      </m:r>
                      <m:sSub>
                        <m:sSubPr>
                          <m:ctrlPr>
                            <a:rPr lang="en-GB" sz="2400" b="0" i="1">
                              <a:latin typeface="Cambria Math" panose="02040503050406030204" pitchFamily="18" charset="0"/>
                            </a:rPr>
                          </m:ctrlPr>
                        </m:sSubPr>
                        <m:e>
                          <m:r>
                            <a:rPr lang="en-GB" sz="2400" b="1" i="1">
                              <a:latin typeface="Cambria Math" panose="02040503050406030204" pitchFamily="18" charset="0"/>
                            </a:rPr>
                            <m:t>𝒌</m:t>
                          </m:r>
                        </m:e>
                        <m:sub>
                          <m:r>
                            <a:rPr lang="en-GB" sz="2400" b="0" i="0">
                              <a:latin typeface="Cambria Math" panose="02040503050406030204" pitchFamily="18" charset="0"/>
                            </a:rPr>
                            <m:t>2</m:t>
                          </m:r>
                        </m:sub>
                      </m:sSub>
                      <m:r>
                        <a:rPr lang="en-GB" sz="2400" b="0" i="0">
                          <a:latin typeface="Cambria Math" panose="02040503050406030204" pitchFamily="18" charset="0"/>
                        </a:rPr>
                        <m:t>∗</m:t>
                      </m:r>
                      <m:d>
                        <m:dPr>
                          <m:begChr m:val="|"/>
                          <m:endChr m:val="|"/>
                          <m:ctrlPr>
                            <a:rPr lang="en-GB" sz="2400" b="0" i="1">
                              <a:latin typeface="Cambria Math" panose="02040503050406030204" pitchFamily="18" charset="0"/>
                            </a:rPr>
                          </m:ctrlPr>
                        </m:dPr>
                        <m:e>
                          <m:r>
                            <a:rPr lang="en-GB" sz="2400" b="1" i="1">
                              <a:latin typeface="Cambria Math" panose="02040503050406030204" pitchFamily="18" charset="0"/>
                            </a:rPr>
                            <m:t>𝒔𝒄𝒐𝒓</m:t>
                          </m:r>
                          <m:sSub>
                            <m:sSubPr>
                              <m:ctrlPr>
                                <a:rPr lang="en-GB" sz="2400" b="1" i="1">
                                  <a:latin typeface="Cambria Math" panose="02040503050406030204" pitchFamily="18" charset="0"/>
                                </a:rPr>
                              </m:ctrlPr>
                            </m:sSubPr>
                            <m:e>
                              <m:r>
                                <a:rPr lang="en-GB" sz="2400" b="1" i="1">
                                  <a:latin typeface="Cambria Math" panose="02040503050406030204" pitchFamily="18" charset="0"/>
                                </a:rPr>
                                <m:t>𝒆</m:t>
                              </m:r>
                            </m:e>
                            <m:sub>
                              <m:r>
                                <a:rPr lang="en-GB" sz="2400" b="1" i="1">
                                  <a:latin typeface="Cambria Math" panose="02040503050406030204" pitchFamily="18" charset="0"/>
                                </a:rPr>
                                <m:t>𝑿</m:t>
                              </m:r>
                            </m:sub>
                          </m:sSub>
                        </m:e>
                      </m:d>
                    </m:oMath>
                  </m:oMathPara>
                </a14:m>
                <a:endParaRPr lang="en-GB" sz="2400"/>
              </a:p>
            </p:txBody>
          </p:sp>
        </mc:Choice>
        <mc:Fallback xmlns="">
          <p:sp>
            <p:nvSpPr>
              <p:cNvPr id="7" name="Rectangle 6"/>
              <p:cNvSpPr>
                <a:spLocks noRot="1" noChangeAspect="1" noMove="1" noResize="1" noEditPoints="1" noAdjustHandles="1" noChangeArrowheads="1" noChangeShapeType="1" noTextEdit="1"/>
              </p:cNvSpPr>
              <p:nvPr/>
            </p:nvSpPr>
            <p:spPr>
              <a:xfrm>
                <a:off x="2367752" y="2754476"/>
                <a:ext cx="6408855" cy="461665"/>
              </a:xfrm>
              <a:prstGeom prst="rect">
                <a:avLst/>
              </a:prstGeom>
              <a:blipFill>
                <a:blip r:embed="rId3"/>
                <a:stretch>
                  <a:fillRect b="-13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367752" y="3615634"/>
                <a:ext cx="615525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2400" b="1" i="1">
                          <a:latin typeface="Cambria Math" panose="02040503050406030204" pitchFamily="18" charset="0"/>
                        </a:rPr>
                        <m:t>𝒔𝒄𝒐𝒓𝒆</m:t>
                      </m:r>
                      <m:r>
                        <a:rPr lang="en-GB" sz="2400" b="0" i="0">
                          <a:latin typeface="Cambria Math" panose="02040503050406030204" pitchFamily="18" charset="0"/>
                        </a:rPr>
                        <m:t>=</m:t>
                      </m:r>
                      <m:r>
                        <a:rPr lang="en-GB" sz="2400" b="1" i="1">
                          <a:latin typeface="Cambria Math" panose="02040503050406030204" pitchFamily="18" charset="0"/>
                        </a:rPr>
                        <m:t>𝒔𝒄𝒐𝒓</m:t>
                      </m:r>
                      <m:sSub>
                        <m:sSubPr>
                          <m:ctrlPr>
                            <a:rPr lang="en-GB" sz="2400" b="1" i="1">
                              <a:latin typeface="Cambria Math" panose="02040503050406030204" pitchFamily="18" charset="0"/>
                            </a:rPr>
                          </m:ctrlPr>
                        </m:sSubPr>
                        <m:e>
                          <m:r>
                            <a:rPr lang="en-GB" sz="2400" b="1" i="1">
                              <a:latin typeface="Cambria Math" panose="02040503050406030204" pitchFamily="18" charset="0"/>
                            </a:rPr>
                            <m:t>𝒆</m:t>
                          </m:r>
                        </m:e>
                        <m:sub>
                          <m:r>
                            <a:rPr lang="en-GB" sz="2400" b="1" i="1">
                              <a:latin typeface="Cambria Math" panose="02040503050406030204" pitchFamily="18" charset="0"/>
                            </a:rPr>
                            <m:t>𝒀</m:t>
                          </m:r>
                        </m:sub>
                      </m:sSub>
                      <m:r>
                        <a:rPr lang="en-GB" sz="2400" b="0" i="0">
                          <a:latin typeface="Cambria Math" panose="02040503050406030204" pitchFamily="18" charset="0"/>
                        </a:rPr>
                        <m:t>∗</m:t>
                      </m:r>
                      <m:sSub>
                        <m:sSubPr>
                          <m:ctrlPr>
                            <a:rPr lang="en-GB" sz="2400" b="0" i="1">
                              <a:latin typeface="Cambria Math" panose="02040503050406030204" pitchFamily="18" charset="0"/>
                            </a:rPr>
                          </m:ctrlPr>
                        </m:sSubPr>
                        <m:e>
                          <m:r>
                            <a:rPr lang="en-GB" sz="2400" b="1" i="1">
                              <a:latin typeface="Cambria Math" panose="02040503050406030204" pitchFamily="18" charset="0"/>
                            </a:rPr>
                            <m:t>𝒌</m:t>
                          </m:r>
                        </m:e>
                        <m:sub>
                          <m:r>
                            <a:rPr lang="en-GB" sz="2400" b="0" i="0">
                              <a:latin typeface="Cambria Math" panose="02040503050406030204" pitchFamily="18" charset="0"/>
                            </a:rPr>
                            <m:t>1</m:t>
                          </m:r>
                        </m:sub>
                      </m:sSub>
                      <m:r>
                        <a:rPr lang="en-GB" sz="2400" b="0" i="0">
                          <a:latin typeface="Cambria Math" panose="02040503050406030204" pitchFamily="18" charset="0"/>
                        </a:rPr>
                        <m:t> − </m:t>
                      </m:r>
                      <m:sSub>
                        <m:sSubPr>
                          <m:ctrlPr>
                            <a:rPr lang="en-GB" sz="2400" b="0" i="1">
                              <a:latin typeface="Cambria Math" panose="02040503050406030204" pitchFamily="18" charset="0"/>
                            </a:rPr>
                          </m:ctrlPr>
                        </m:sSubPr>
                        <m:e>
                          <m:r>
                            <a:rPr lang="en-GB" sz="2400" b="1" i="1">
                              <a:latin typeface="Cambria Math" panose="02040503050406030204" pitchFamily="18" charset="0"/>
                            </a:rPr>
                            <m:t>𝒌</m:t>
                          </m:r>
                        </m:e>
                        <m:sub>
                          <m:r>
                            <a:rPr lang="en-GB" sz="2400" b="0" i="0">
                              <a:latin typeface="Cambria Math" panose="02040503050406030204" pitchFamily="18" charset="0"/>
                            </a:rPr>
                            <m:t>2</m:t>
                          </m:r>
                        </m:sub>
                      </m:sSub>
                      <m:r>
                        <a:rPr lang="en-GB" sz="2400" b="0" i="0">
                          <a:latin typeface="Cambria Math" panose="02040503050406030204" pitchFamily="18" charset="0"/>
                        </a:rPr>
                        <m:t>∗</m:t>
                      </m:r>
                      <m:r>
                        <a:rPr lang="en-GB" sz="2400" b="1" i="1">
                          <a:latin typeface="Cambria Math" panose="02040503050406030204" pitchFamily="18" charset="0"/>
                        </a:rPr>
                        <m:t>𝒔𝒄𝒐𝒓</m:t>
                      </m:r>
                      <m:sSub>
                        <m:sSubPr>
                          <m:ctrlPr>
                            <a:rPr lang="en-GB" sz="2400" b="1" i="1">
                              <a:latin typeface="Cambria Math" panose="02040503050406030204" pitchFamily="18" charset="0"/>
                            </a:rPr>
                          </m:ctrlPr>
                        </m:sSubPr>
                        <m:e>
                          <m:r>
                            <a:rPr lang="en-GB" sz="2400" b="1" i="1">
                              <a:latin typeface="Cambria Math" panose="02040503050406030204" pitchFamily="18" charset="0"/>
                            </a:rPr>
                            <m:t>𝒆</m:t>
                          </m:r>
                        </m:e>
                        <m:sub>
                          <m:r>
                            <a:rPr lang="en-GB" sz="2400" b="1" i="1">
                              <a:latin typeface="Cambria Math" panose="02040503050406030204" pitchFamily="18" charset="0"/>
                            </a:rPr>
                            <m:t>𝑿</m:t>
                          </m:r>
                        </m:sub>
                      </m:sSub>
                    </m:oMath>
                  </m:oMathPara>
                </a14:m>
                <a:endParaRPr lang="en-GB" sz="2400"/>
              </a:p>
            </p:txBody>
          </p:sp>
        </mc:Choice>
        <mc:Fallback xmlns="">
          <p:sp>
            <p:nvSpPr>
              <p:cNvPr id="9" name="Rectangle 8"/>
              <p:cNvSpPr>
                <a:spLocks noRot="1" noChangeAspect="1" noMove="1" noResize="1" noEditPoints="1" noAdjustHandles="1" noChangeArrowheads="1" noChangeShapeType="1" noTextEdit="1"/>
              </p:cNvSpPr>
              <p:nvPr/>
            </p:nvSpPr>
            <p:spPr>
              <a:xfrm>
                <a:off x="2367752" y="3615634"/>
                <a:ext cx="6155256" cy="461665"/>
              </a:xfrm>
              <a:prstGeom prst="rect">
                <a:avLst/>
              </a:prstGeom>
              <a:blipFill>
                <a:blip r:embed="rId4"/>
                <a:stretch>
                  <a:fillRect b="-263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2862686" y="4515340"/>
                <a:ext cx="516538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400" b="1" i="1">
                          <a:latin typeface="Cambria Math" panose="02040503050406030204" pitchFamily="18" charset="0"/>
                        </a:rPr>
                        <m:t>𝒔𝒄𝒐𝒓𝒆</m:t>
                      </m:r>
                      <m:r>
                        <a:rPr lang="en-GB" sz="2400" b="0" i="0">
                          <a:latin typeface="Cambria Math" panose="02040503050406030204" pitchFamily="18" charset="0"/>
                        </a:rPr>
                        <m:t>=</m:t>
                      </m:r>
                      <m:r>
                        <a:rPr lang="en-GB" sz="2400" b="1" i="1">
                          <a:latin typeface="Cambria Math" panose="02040503050406030204" pitchFamily="18" charset="0"/>
                        </a:rPr>
                        <m:t>𝒔𝒄𝒐𝒓</m:t>
                      </m:r>
                      <m:sSub>
                        <m:sSubPr>
                          <m:ctrlPr>
                            <a:rPr lang="en-GB" sz="2400" b="1" i="1">
                              <a:latin typeface="Cambria Math" panose="02040503050406030204" pitchFamily="18" charset="0"/>
                            </a:rPr>
                          </m:ctrlPr>
                        </m:sSubPr>
                        <m:e>
                          <m:r>
                            <a:rPr lang="en-GB" sz="2400" b="1" i="1">
                              <a:latin typeface="Cambria Math" panose="02040503050406030204" pitchFamily="18" charset="0"/>
                            </a:rPr>
                            <m:t>𝒆</m:t>
                          </m:r>
                        </m:e>
                        <m:sub>
                          <m:r>
                            <a:rPr lang="en-GB" sz="2400" b="1" i="1">
                              <a:latin typeface="Cambria Math" panose="02040503050406030204" pitchFamily="18" charset="0"/>
                            </a:rPr>
                            <m:t>𝒀</m:t>
                          </m:r>
                        </m:sub>
                      </m:sSub>
                      <m:r>
                        <a:rPr lang="en-GB" sz="2400" b="0" i="0">
                          <a:latin typeface="Cambria Math" panose="02040503050406030204" pitchFamily="18" charset="0"/>
                        </a:rPr>
                        <m:t>∗</m:t>
                      </m:r>
                      <m:sSub>
                        <m:sSubPr>
                          <m:ctrlPr>
                            <a:rPr lang="en-GB" sz="2400" b="0" i="1">
                              <a:latin typeface="Cambria Math" panose="02040503050406030204" pitchFamily="18" charset="0"/>
                            </a:rPr>
                          </m:ctrlPr>
                        </m:sSubPr>
                        <m:e>
                          <m:r>
                            <a:rPr lang="en-GB" sz="2400" b="1" i="1">
                              <a:latin typeface="Cambria Math" panose="02040503050406030204" pitchFamily="18" charset="0"/>
                            </a:rPr>
                            <m:t>𝒌</m:t>
                          </m:r>
                        </m:e>
                        <m:sub>
                          <m:r>
                            <a:rPr lang="en-GB" sz="2400" b="0" i="0">
                              <a:latin typeface="Cambria Math" panose="02040503050406030204" pitchFamily="18" charset="0"/>
                            </a:rPr>
                            <m:t>1</m:t>
                          </m:r>
                        </m:sub>
                      </m:sSub>
                      <m:r>
                        <a:rPr lang="en-GB" sz="2400" b="0" i="0">
                          <a:latin typeface="Cambria Math" panose="02040503050406030204" pitchFamily="18" charset="0"/>
                        </a:rPr>
                        <m:t> + </m:t>
                      </m:r>
                      <m:sSub>
                        <m:sSubPr>
                          <m:ctrlPr>
                            <a:rPr lang="en-GB" sz="2400" b="0" i="1">
                              <a:latin typeface="Cambria Math" panose="02040503050406030204" pitchFamily="18" charset="0"/>
                            </a:rPr>
                          </m:ctrlPr>
                        </m:sSubPr>
                        <m:e>
                          <m:r>
                            <a:rPr lang="en-GB" sz="2400" b="1" i="1">
                              <a:latin typeface="Cambria Math" panose="02040503050406030204" pitchFamily="18" charset="0"/>
                            </a:rPr>
                            <m:t>𝒌</m:t>
                          </m:r>
                        </m:e>
                        <m:sub>
                          <m:r>
                            <a:rPr lang="en-GB" sz="2400" b="0" i="0">
                              <a:latin typeface="Cambria Math" panose="02040503050406030204" pitchFamily="18" charset="0"/>
                            </a:rPr>
                            <m:t>2</m:t>
                          </m:r>
                        </m:sub>
                      </m:sSub>
                      <m:r>
                        <a:rPr lang="en-GB" sz="2400" b="0" i="0">
                          <a:latin typeface="Cambria Math" panose="02040503050406030204" pitchFamily="18" charset="0"/>
                        </a:rPr>
                        <m:t>∗</m:t>
                      </m:r>
                      <m:r>
                        <a:rPr lang="en-GB" sz="2400" b="1" i="1">
                          <a:latin typeface="Cambria Math" panose="02040503050406030204" pitchFamily="18" charset="0"/>
                        </a:rPr>
                        <m:t>𝒔𝒄𝒐𝒓</m:t>
                      </m:r>
                      <m:sSub>
                        <m:sSubPr>
                          <m:ctrlPr>
                            <a:rPr lang="en-GB" sz="2400" b="1" i="1">
                              <a:latin typeface="Cambria Math" panose="02040503050406030204" pitchFamily="18" charset="0"/>
                            </a:rPr>
                          </m:ctrlPr>
                        </m:sSubPr>
                        <m:e>
                          <m:r>
                            <a:rPr lang="en-GB" sz="2400" b="1" i="1">
                              <a:latin typeface="Cambria Math" panose="02040503050406030204" pitchFamily="18" charset="0"/>
                            </a:rPr>
                            <m:t>𝒆</m:t>
                          </m:r>
                        </m:e>
                        <m:sub>
                          <m:r>
                            <a:rPr lang="en-GB" sz="2400" b="1" i="1">
                              <a:latin typeface="Cambria Math" panose="02040503050406030204" pitchFamily="18" charset="0"/>
                            </a:rPr>
                            <m:t>𝑿</m:t>
                          </m:r>
                        </m:sub>
                      </m:sSub>
                    </m:oMath>
                  </m:oMathPara>
                </a14:m>
                <a:endParaRPr lang="en-GB" sz="2400"/>
              </a:p>
            </p:txBody>
          </p:sp>
        </mc:Choice>
        <mc:Fallback xmlns="">
          <p:sp>
            <p:nvSpPr>
              <p:cNvPr id="11" name="Rectangle 10"/>
              <p:cNvSpPr>
                <a:spLocks noRot="1" noChangeAspect="1" noMove="1" noResize="1" noEditPoints="1" noAdjustHandles="1" noChangeArrowheads="1" noChangeShapeType="1" noTextEdit="1"/>
              </p:cNvSpPr>
              <p:nvPr/>
            </p:nvSpPr>
            <p:spPr>
              <a:xfrm>
                <a:off x="2862686" y="4515340"/>
                <a:ext cx="5165388" cy="461665"/>
              </a:xfrm>
              <a:prstGeom prst="rect">
                <a:avLst/>
              </a:prstGeom>
              <a:blipFill>
                <a:blip r:embed="rId5"/>
                <a:stretch>
                  <a:fillRect b="-2667"/>
                </a:stretch>
              </a:blipFill>
            </p:spPr>
            <p:txBody>
              <a:bodyPr/>
              <a:lstStyle/>
              <a:p>
                <a:r>
                  <a:rPr lang="en-GB">
                    <a:noFill/>
                  </a:rPr>
                  <a:t> </a:t>
                </a:r>
              </a:p>
            </p:txBody>
          </p:sp>
        </mc:Fallback>
      </mc:AlternateContent>
    </p:spTree>
    <p:extLst>
      <p:ext uri="{BB962C8B-B14F-4D97-AF65-F5344CB8AC3E}">
        <p14:creationId xmlns:p14="http://schemas.microsoft.com/office/powerpoint/2010/main" val="393191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XỬ LÝ ĐƯA RA TÍN HIỆU ĐIỀU KHIỂN</a:t>
            </a:r>
            <a:endParaRPr lang="en-GB"/>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GB" smtClean="0"/>
                  <a:t>Sau khi tìm được quỹ đạo tối ưu dựa trên </a:t>
                </a:r>
                <a14:m>
                  <m:oMath xmlns:m="http://schemas.openxmlformats.org/officeDocument/2006/math">
                    <m:r>
                      <a:rPr lang="en-GB" b="1" i="1">
                        <a:latin typeface="Cambria Math" panose="02040503050406030204" pitchFamily="18" charset="0"/>
                        <a:ea typeface="Times New Roman" panose="02020603050405020304" pitchFamily="18" charset="0"/>
                        <a:cs typeface="Times New Roman" panose="02020603050405020304" pitchFamily="18" charset="0"/>
                      </a:rPr>
                      <m:t>𝒗</m:t>
                    </m:r>
                    <m:r>
                      <a:rPr lang="en-GB" b="1" i="1" smtClean="0">
                        <a:latin typeface="Cambria Math" panose="02040503050406030204" pitchFamily="18" charset="0"/>
                        <a:ea typeface="Times New Roman" panose="02020603050405020304" pitchFamily="18" charset="0"/>
                        <a:cs typeface="Times New Roman" panose="02020603050405020304" pitchFamily="18" charset="0"/>
                      </a:rPr>
                      <m:t>,  </m:t>
                    </m:r>
                    <m:r>
                      <a:rPr lang="en-GB" b="1" i="1">
                        <a:latin typeface="Cambria Math" panose="02040503050406030204" pitchFamily="18" charset="0"/>
                        <a:ea typeface="Times New Roman" panose="02020603050405020304" pitchFamily="18" charset="0"/>
                        <a:cs typeface="Times New Roman" panose="02020603050405020304" pitchFamily="18" charset="0"/>
                      </a:rPr>
                      <m:t>𝒕</m:t>
                    </m:r>
                  </m:oMath>
                </a14:m>
                <a:r>
                  <a:rPr lang="en-GB" b="1" smtClean="0">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lang="en-GB" b="1" i="1">
                        <a:latin typeface="Cambria Math" panose="02040503050406030204" pitchFamily="18" charset="0"/>
                        <a:ea typeface="Times New Roman" panose="02020603050405020304" pitchFamily="18" charset="0"/>
                        <a:cs typeface="Times New Roman" panose="02020603050405020304" pitchFamily="18" charset="0"/>
                      </a:rPr>
                      <m:t>𝒓</m:t>
                    </m:r>
                  </m:oMath>
                </a14:m>
                <a:endParaRPr lang="en-GB" b="1" smtClean="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GB" smtClean="0">
                    <a:latin typeface="Calibri" panose="020F0502020204030204" pitchFamily="34" charset="0"/>
                    <a:ea typeface="Calibri" panose="020F0502020204030204" pitchFamily="34" charset="0"/>
                    <a:cs typeface="Times New Roman" panose="02020603050405020304" pitchFamily="18" charset="0"/>
                  </a:rPr>
                  <a:t>Ta tính ra tín hiệu điều khiển: với </a:t>
                </a:r>
                <a14:m>
                  <m:oMath xmlns:m="http://schemas.openxmlformats.org/officeDocument/2006/math">
                    <m:sSub>
                      <m:sSubPr>
                        <m:ctrlPr>
                          <a:rPr lang="en-GB" b="1" i="1">
                            <a:latin typeface="Cambria Math" panose="02040503050406030204" pitchFamily="18" charset="0"/>
                          </a:rPr>
                        </m:ctrlPr>
                      </m:sSubPr>
                      <m:e>
                        <m:r>
                          <a:rPr lang="en-GB" b="1" i="1" smtClean="0">
                            <a:latin typeface="Cambria Math" panose="02040503050406030204" pitchFamily="18" charset="0"/>
                          </a:rPr>
                          <m:t>𝒂</m:t>
                        </m:r>
                      </m:e>
                      <m:sub>
                        <m:r>
                          <a:rPr lang="en-GB" b="1">
                            <a:latin typeface="Cambria Math" panose="02040503050406030204" pitchFamily="18" charset="0"/>
                          </a:rPr>
                          <m:t>đ</m:t>
                        </m:r>
                        <m:r>
                          <a:rPr lang="en-GB" b="1" i="1">
                            <a:latin typeface="Cambria Math" panose="02040503050406030204" pitchFamily="18" charset="0"/>
                          </a:rPr>
                          <m:t>𝒌</m:t>
                        </m:r>
                      </m:sub>
                    </m:sSub>
                  </m:oMath>
                </a14:m>
                <a:r>
                  <a:rPr lang="en-GB" smtClean="0">
                    <a:latin typeface="Calibri" panose="020F0502020204030204" pitchFamily="34" charset="0"/>
                    <a:ea typeface="Calibri" panose="020F0502020204030204" pitchFamily="34" charset="0"/>
                    <a:cs typeface="Times New Roman" panose="02020603050405020304" pitchFamily="18" charset="0"/>
                  </a:rPr>
                  <a:t> là góc điều khiển, </a:t>
                </a:r>
                <a14:m>
                  <m:oMath xmlns:m="http://schemas.openxmlformats.org/officeDocument/2006/math">
                    <m:sSub>
                      <m:sSubPr>
                        <m:ctrlPr>
                          <a:rPr lang="en-GB" b="1" i="1">
                            <a:latin typeface="Cambria Math" panose="02040503050406030204" pitchFamily="18" charset="0"/>
                            <a:ea typeface="Times New Roman" panose="02020603050405020304" pitchFamily="18" charset="0"/>
                            <a:cs typeface="Times New Roman" panose="02020603050405020304" pitchFamily="18" charset="0"/>
                          </a:rPr>
                        </m:ctrlPr>
                      </m:sSubPr>
                      <m:e>
                        <m:r>
                          <a:rPr lang="en-GB" b="1" i="1">
                            <a:latin typeface="Cambria Math" panose="02040503050406030204" pitchFamily="18" charset="0"/>
                            <a:ea typeface="Times New Roman" panose="02020603050405020304" pitchFamily="18" charset="0"/>
                            <a:cs typeface="Times New Roman" panose="02020603050405020304" pitchFamily="18" charset="0"/>
                          </a:rPr>
                          <m:t>𝒗</m:t>
                        </m:r>
                      </m:e>
                      <m:sub>
                        <m:r>
                          <a:rPr lang="en-GB" b="1" i="1">
                            <a:latin typeface="Cambria Math" panose="02040503050406030204" pitchFamily="18" charset="0"/>
                            <a:ea typeface="Times New Roman" panose="02020603050405020304" pitchFamily="18" charset="0"/>
                            <a:cs typeface="Times New Roman" panose="02020603050405020304" pitchFamily="18" charset="0"/>
                          </a:rPr>
                          <m:t>đ</m:t>
                        </m:r>
                        <m:r>
                          <a:rPr lang="en-GB" b="1" i="1">
                            <a:latin typeface="Cambria Math" panose="02040503050406030204" pitchFamily="18" charset="0"/>
                            <a:ea typeface="Times New Roman" panose="02020603050405020304" pitchFamily="18" charset="0"/>
                            <a:cs typeface="Times New Roman" panose="02020603050405020304" pitchFamily="18" charset="0"/>
                          </a:rPr>
                          <m:t>𝒌</m:t>
                        </m:r>
                      </m:sub>
                    </m:sSub>
                  </m:oMath>
                </a14:m>
                <a:r>
                  <a:rPr lang="en-GB" b="1" smtClean="0">
                    <a:latin typeface="Calibri" panose="020F0502020204030204" pitchFamily="34" charset="0"/>
                    <a:ea typeface="Calibri" panose="020F0502020204030204" pitchFamily="34" charset="0"/>
                    <a:cs typeface="Times New Roman" panose="02020603050405020304" pitchFamily="18" charset="0"/>
                  </a:rPr>
                  <a:t> </a:t>
                </a:r>
                <a:r>
                  <a:rPr lang="en-GB" smtClean="0">
                    <a:latin typeface="Calibri" panose="020F0502020204030204" pitchFamily="34" charset="0"/>
                    <a:ea typeface="Calibri" panose="020F0502020204030204" pitchFamily="34" charset="0"/>
                    <a:cs typeface="Times New Roman" panose="02020603050405020304" pitchFamily="18" charset="0"/>
                  </a:rPr>
                  <a:t>là vận tốc điều khiển</a:t>
                </a:r>
                <a:r>
                  <a:rPr lang="en-GB" b="1">
                    <a:latin typeface="Calibri" panose="020F0502020204030204" pitchFamily="34" charset="0"/>
                    <a:ea typeface="Calibri" panose="020F0502020204030204" pitchFamily="34" charset="0"/>
                    <a:cs typeface="Times New Roman" panose="02020603050405020304" pitchFamily="18" charset="0"/>
                  </a:rPr>
                  <a:t>	</a:t>
                </a:r>
                <a:r>
                  <a:rPr lang="en-GB" b="1" smtClean="0">
                    <a:latin typeface="Calibri" panose="020F0502020204030204" pitchFamily="34" charset="0"/>
                    <a:ea typeface="Calibri" panose="020F0502020204030204" pitchFamily="34" charset="0"/>
                    <a:cs typeface="Times New Roman" panose="02020603050405020304" pitchFamily="18" charset="0"/>
                  </a:rPr>
                  <a:t> </a:t>
                </a:r>
                <a:r>
                  <a:rPr lang="en-GB" smtClean="0"/>
                  <a:t> </a:t>
                </a:r>
              </a:p>
              <a:p>
                <a:pPr marL="0" indent="0">
                  <a:buNone/>
                </a:pPr>
                <a:endParaRPr lang="en-GB"/>
              </a:p>
              <a:p>
                <a:pPr marL="0" indent="0">
                  <a:buNone/>
                </a:pPr>
                <a:endParaRPr lang="en-GB" smtClean="0"/>
              </a:p>
              <a:p>
                <a:pPr marL="0" indent="0">
                  <a:buNone/>
                </a:pPr>
                <a:endParaRPr lang="en-GB"/>
              </a:p>
              <a:p>
                <a:pPr marL="0" indent="0">
                  <a:buNone/>
                </a:pPr>
                <a:endParaRPr lang="en-GB"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4137891" y="3075925"/>
                <a:ext cx="3232728" cy="1716367"/>
              </a:xfrm>
              <a:prstGeom prst="rect">
                <a:avLst/>
              </a:prstGeom>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GB" sz="3000" b="1"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GB" sz="3000" b="1" i="1" smtClean="0">
                              <a:latin typeface="Cambria Math" panose="02040503050406030204" pitchFamily="18" charset="0"/>
                              <a:ea typeface="Times New Roman" panose="02020603050405020304" pitchFamily="18" charset="0"/>
                              <a:cs typeface="Times New Roman" panose="02020603050405020304" pitchFamily="18" charset="0"/>
                            </a:rPr>
                            <m:t>𝒂</m:t>
                          </m:r>
                        </m:e>
                        <m:sub>
                          <m:r>
                            <a:rPr lang="en-GB" sz="3000" b="1" i="1" smtClean="0">
                              <a:latin typeface="Cambria Math" panose="02040503050406030204" pitchFamily="18" charset="0"/>
                              <a:ea typeface="Times New Roman" panose="02020603050405020304" pitchFamily="18" charset="0"/>
                              <a:cs typeface="Times New Roman" panose="02020603050405020304" pitchFamily="18" charset="0"/>
                            </a:rPr>
                            <m:t>đ</m:t>
                          </m:r>
                          <m:r>
                            <a:rPr lang="en-GB" sz="3000" b="1" i="1" smtClean="0">
                              <a:latin typeface="Cambria Math" panose="02040503050406030204" pitchFamily="18" charset="0"/>
                              <a:ea typeface="Times New Roman" panose="02020603050405020304" pitchFamily="18" charset="0"/>
                              <a:cs typeface="Times New Roman" panose="02020603050405020304" pitchFamily="18" charset="0"/>
                            </a:rPr>
                            <m:t>𝒌</m:t>
                          </m:r>
                        </m:sub>
                      </m:sSub>
                      <m:r>
                        <a:rPr lang="en-GB" sz="3000" b="1" i="1">
                          <a:latin typeface="Cambria Math" panose="02040503050406030204" pitchFamily="18" charset="0"/>
                          <a:ea typeface="Times New Roman" panose="02020603050405020304" pitchFamily="18" charset="0"/>
                          <a:cs typeface="Times New Roman" panose="02020603050405020304" pitchFamily="18" charset="0"/>
                        </a:rPr>
                        <m:t> ~ </m:t>
                      </m:r>
                      <m:f>
                        <m:fPr>
                          <m:ctrlPr>
                            <a:rPr lang="en-GB" sz="3000" b="1" i="1">
                              <a:latin typeface="Cambria Math" panose="02040503050406030204" pitchFamily="18" charset="0"/>
                              <a:ea typeface="Times New Roman" panose="02020603050405020304" pitchFamily="18" charset="0"/>
                              <a:cs typeface="Times New Roman" panose="02020603050405020304" pitchFamily="18" charset="0"/>
                            </a:rPr>
                          </m:ctrlPr>
                        </m:fPr>
                        <m:num>
                          <m:r>
                            <a:rPr lang="en-GB" sz="3000" b="1" i="1">
                              <a:latin typeface="Cambria Math" panose="02040503050406030204" pitchFamily="18" charset="0"/>
                              <a:ea typeface="Times New Roman" panose="02020603050405020304" pitchFamily="18" charset="0"/>
                              <a:cs typeface="Times New Roman" panose="02020603050405020304" pitchFamily="18" charset="0"/>
                            </a:rPr>
                            <m:t>𝟏</m:t>
                          </m:r>
                        </m:num>
                        <m:den>
                          <m:r>
                            <a:rPr lang="en-GB" sz="3000" b="1" i="1">
                              <a:latin typeface="Cambria Math" panose="02040503050406030204" pitchFamily="18" charset="0"/>
                              <a:ea typeface="Times New Roman" panose="02020603050405020304" pitchFamily="18" charset="0"/>
                              <a:cs typeface="Times New Roman" panose="02020603050405020304" pitchFamily="18" charset="0"/>
                            </a:rPr>
                            <m:t>𝒓</m:t>
                          </m:r>
                        </m:den>
                      </m:f>
                    </m:oMath>
                  </m:oMathPara>
                </a14:m>
                <a:endParaRPr lang="en-GB" sz="3000" b="1">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GB" sz="3000" b="1" i="1">
                              <a:latin typeface="Cambria Math" panose="02040503050406030204" pitchFamily="18" charset="0"/>
                              <a:ea typeface="Times New Roman" panose="02020603050405020304" pitchFamily="18" charset="0"/>
                              <a:cs typeface="Times New Roman" panose="02020603050405020304" pitchFamily="18" charset="0"/>
                            </a:rPr>
                          </m:ctrlPr>
                        </m:sSubPr>
                        <m:e>
                          <m:r>
                            <a:rPr lang="en-GB" sz="3000" b="1" i="1">
                              <a:latin typeface="Cambria Math" panose="02040503050406030204" pitchFamily="18" charset="0"/>
                              <a:ea typeface="Times New Roman" panose="02020603050405020304" pitchFamily="18" charset="0"/>
                              <a:cs typeface="Times New Roman" panose="02020603050405020304" pitchFamily="18" charset="0"/>
                            </a:rPr>
                            <m:t>𝒗</m:t>
                          </m:r>
                        </m:e>
                        <m:sub>
                          <m:r>
                            <a:rPr lang="en-GB" sz="3000" b="1" i="1">
                              <a:latin typeface="Cambria Math" panose="02040503050406030204" pitchFamily="18" charset="0"/>
                              <a:ea typeface="Times New Roman" panose="02020603050405020304" pitchFamily="18" charset="0"/>
                              <a:cs typeface="Times New Roman" panose="02020603050405020304" pitchFamily="18" charset="0"/>
                            </a:rPr>
                            <m:t>đ</m:t>
                          </m:r>
                          <m:r>
                            <a:rPr lang="en-GB" sz="3000" b="1" i="1">
                              <a:latin typeface="Cambria Math" panose="02040503050406030204" pitchFamily="18" charset="0"/>
                              <a:ea typeface="Times New Roman" panose="02020603050405020304" pitchFamily="18" charset="0"/>
                              <a:cs typeface="Times New Roman" panose="02020603050405020304" pitchFamily="18" charset="0"/>
                            </a:rPr>
                            <m:t>𝒌</m:t>
                          </m:r>
                        </m:sub>
                      </m:sSub>
                      <m:r>
                        <a:rPr lang="en-GB" sz="3000" b="1" i="1">
                          <a:latin typeface="Cambria Math" panose="02040503050406030204" pitchFamily="18" charset="0"/>
                          <a:ea typeface="Times New Roman" panose="02020603050405020304" pitchFamily="18" charset="0"/>
                          <a:cs typeface="Times New Roman" panose="02020603050405020304" pitchFamily="18" charset="0"/>
                        </a:rPr>
                        <m:t> ~ </m:t>
                      </m:r>
                      <m:r>
                        <a:rPr lang="en-GB" sz="3000" b="1" i="1">
                          <a:latin typeface="Cambria Math" panose="02040503050406030204" pitchFamily="18" charset="0"/>
                          <a:ea typeface="Times New Roman" panose="02020603050405020304" pitchFamily="18" charset="0"/>
                          <a:cs typeface="Times New Roman" panose="02020603050405020304" pitchFamily="18" charset="0"/>
                        </a:rPr>
                        <m:t>𝒗</m:t>
                      </m:r>
                    </m:oMath>
                  </m:oMathPara>
                </a14:m>
                <a:endParaRPr lang="en-GB" sz="3000" b="1">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4137891" y="3075925"/>
                <a:ext cx="3232728" cy="1716367"/>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2871581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XỬ LÝ ĐƯA RA TÍN HIỆU ĐIỀU KHIỂN</a:t>
            </a:r>
          </a:p>
        </p:txBody>
      </p:sp>
      <p:sp>
        <p:nvSpPr>
          <p:cNvPr id="3" name="Content Placeholder 2"/>
          <p:cNvSpPr>
            <a:spLocks noGrp="1"/>
          </p:cNvSpPr>
          <p:nvPr>
            <p:ph idx="1"/>
          </p:nvPr>
        </p:nvSpPr>
        <p:spPr>
          <a:xfrm>
            <a:off x="1534888" y="1690688"/>
            <a:ext cx="10137320" cy="4351338"/>
          </a:xfrm>
        </p:spPr>
        <p:txBody>
          <a:bodyPr/>
          <a:lstStyle/>
          <a:p>
            <a:pPr marL="0" indent="0">
              <a:buNone/>
            </a:pPr>
            <a:r>
              <a:rPr lang="en-GB"/>
              <a:t>B</a:t>
            </a:r>
            <a:r>
              <a:rPr lang="en-GB" smtClean="0"/>
              <a:t>ộ </a:t>
            </a:r>
            <a:r>
              <a:rPr lang="en-GB"/>
              <a:t>điều khiển </a:t>
            </a:r>
            <a:r>
              <a:rPr lang="en-GB" smtClean="0"/>
              <a:t>PID (Proportional </a:t>
            </a:r>
            <a:r>
              <a:rPr lang="en-GB"/>
              <a:t>Integral Derivative</a:t>
            </a:r>
            <a:r>
              <a:rPr lang="en-GB" smtClean="0"/>
              <a:t>)</a:t>
            </a:r>
          </a:p>
          <a:p>
            <a:pPr marL="0" indent="0">
              <a:buNone/>
            </a:pPr>
            <a:r>
              <a:rPr lang="en-GB" smtClean="0"/>
              <a:t>Sơ đồ áp dụng bộ điều khiển PID vào xe thử nghiệm</a:t>
            </a:r>
            <a:endParaRPr lang="en-GB"/>
          </a:p>
        </p:txBody>
      </p:sp>
      <p:pic>
        <p:nvPicPr>
          <p:cNvPr id="10" name="Picture 9"/>
          <p:cNvPicPr>
            <a:picLocks noChangeAspect="1"/>
          </p:cNvPicPr>
          <p:nvPr/>
        </p:nvPicPr>
        <p:blipFill>
          <a:blip r:embed="rId2"/>
          <a:stretch>
            <a:fillRect/>
          </a:stretch>
        </p:blipFill>
        <p:spPr>
          <a:xfrm>
            <a:off x="2647953" y="2735580"/>
            <a:ext cx="5480685" cy="3067050"/>
          </a:xfrm>
          <a:prstGeom prst="rect">
            <a:avLst/>
          </a:prstGeom>
        </p:spPr>
      </p:pic>
    </p:spTree>
    <p:extLst>
      <p:ext uri="{BB962C8B-B14F-4D97-AF65-F5344CB8AC3E}">
        <p14:creationId xmlns:p14="http://schemas.microsoft.com/office/powerpoint/2010/main" val="35232087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93321" y="3020785"/>
            <a:ext cx="10515600" cy="8824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b="1"/>
              <a:t>4</a:t>
            </a:r>
            <a:r>
              <a:rPr lang="en-GB" sz="4000" b="1" smtClean="0"/>
              <a:t>. XÂY DỰNG MÔ HÌNH XE TỰ HÀNH THỬ NGHIỆM SỬ DỤNG VI MẠCH RASPBERRY VÀ ARDUINO </a:t>
            </a:r>
            <a:endParaRPr lang="en-GB" sz="4000" b="1"/>
          </a:p>
        </p:txBody>
      </p:sp>
    </p:spTree>
    <p:extLst>
      <p:ext uri="{BB962C8B-B14F-4D97-AF65-F5344CB8AC3E}">
        <p14:creationId xmlns:p14="http://schemas.microsoft.com/office/powerpoint/2010/main" val="18747080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2311" y="422853"/>
            <a:ext cx="6934201" cy="760969"/>
          </a:xfrm>
        </p:spPr>
        <p:txBody>
          <a:bodyPr>
            <a:normAutofit/>
          </a:bodyPr>
          <a:lstStyle/>
          <a:p>
            <a:pPr algn="ctr"/>
            <a:r>
              <a:rPr lang="en-GB" smtClean="0"/>
              <a:t>MÔ HÌNH </a:t>
            </a:r>
            <a:r>
              <a:rPr lang="en-GB" smtClean="0"/>
              <a:t>XE</a:t>
            </a:r>
            <a:endParaRPr lang="en-GB"/>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48966" y="1281793"/>
            <a:ext cx="7300890" cy="4788989"/>
          </a:xfrm>
        </p:spPr>
      </p:pic>
    </p:spTree>
    <p:extLst>
      <p:ext uri="{BB962C8B-B14F-4D97-AF65-F5344CB8AC3E}">
        <p14:creationId xmlns:p14="http://schemas.microsoft.com/office/powerpoint/2010/main" val="23854951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smtClean="0"/>
              <a:t>CÁC NỘI DUNG ĐÃ THỰC HIỆN</a:t>
            </a:r>
            <a:endParaRPr lang="en-GB" b="1"/>
          </a:p>
        </p:txBody>
      </p:sp>
      <p:sp>
        <p:nvSpPr>
          <p:cNvPr id="3" name="Content Placeholder 2"/>
          <p:cNvSpPr>
            <a:spLocks noGrp="1"/>
          </p:cNvSpPr>
          <p:nvPr>
            <p:ph idx="1"/>
          </p:nvPr>
        </p:nvSpPr>
        <p:spPr>
          <a:xfrm>
            <a:off x="838200" y="1866447"/>
            <a:ext cx="10515600" cy="3652610"/>
          </a:xfrm>
        </p:spPr>
        <p:txBody>
          <a:bodyPr>
            <a:noAutofit/>
          </a:bodyPr>
          <a:lstStyle/>
          <a:p>
            <a:pPr marL="0" indent="0" algn="just">
              <a:buNone/>
            </a:pPr>
            <a:r>
              <a:rPr lang="en-GB"/>
              <a:t>1</a:t>
            </a:r>
            <a:r>
              <a:rPr lang="en-GB" smtClean="0"/>
              <a:t>. Nghiên cứu xây dựng thuật toán nhận diện đường bằng xử lý ảnh</a:t>
            </a:r>
          </a:p>
          <a:p>
            <a:pPr marL="0" indent="0" algn="just">
              <a:buNone/>
            </a:pPr>
            <a:r>
              <a:rPr lang="en-GB"/>
              <a:t>2</a:t>
            </a:r>
            <a:r>
              <a:rPr lang="en-GB" smtClean="0"/>
              <a:t>. Xây dựng mô hình mạng Neural Network để nhận diện biển báo</a:t>
            </a:r>
          </a:p>
          <a:p>
            <a:pPr marL="0" indent="0" algn="just">
              <a:buNone/>
            </a:pPr>
            <a:r>
              <a:rPr lang="en-GB"/>
              <a:t>3</a:t>
            </a:r>
            <a:r>
              <a:rPr lang="en-GB" smtClean="0"/>
              <a:t>. Nghiên cứu xây dựng chương trình điều khiển xe bằng phương pháp tìm quỹ đạo tối ưu và PID</a:t>
            </a:r>
            <a:endParaRPr lang="en-GB"/>
          </a:p>
          <a:p>
            <a:pPr marL="0" indent="0" algn="just">
              <a:buNone/>
            </a:pPr>
            <a:r>
              <a:rPr lang="en-GB" smtClean="0"/>
              <a:t>4. Xây dựng mô hình xe thử nghiệm sử dụng vi mạch Raspberry và Arduino</a:t>
            </a:r>
          </a:p>
          <a:p>
            <a:pPr marL="0" indent="0" algn="just">
              <a:buNone/>
            </a:pPr>
            <a:r>
              <a:rPr lang="en-GB" smtClean="0"/>
              <a:t>5. Chạy thử nghiệm các thuật toán trên giả lập và mô hình xe</a:t>
            </a:r>
          </a:p>
          <a:p>
            <a:pPr algn="just"/>
            <a:endParaRPr lang="en-GB" smtClean="0"/>
          </a:p>
          <a:p>
            <a:pPr algn="just"/>
            <a:endParaRPr lang="en-GB" smtClean="0"/>
          </a:p>
          <a:p>
            <a:pPr algn="just"/>
            <a:endParaRPr lang="en-GB"/>
          </a:p>
        </p:txBody>
      </p:sp>
    </p:spTree>
    <p:extLst>
      <p:ext uri="{BB962C8B-B14F-4D97-AF65-F5344CB8AC3E}">
        <p14:creationId xmlns:p14="http://schemas.microsoft.com/office/powerpoint/2010/main" val="35872174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CHỨC NĂNG CỦA TỪNG BỘ PHẬN</a:t>
            </a:r>
            <a:endParaRPr lang="en-GB"/>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881146"/>
            <a:ext cx="10515600" cy="4240295"/>
          </a:xfrm>
        </p:spPr>
      </p:pic>
    </p:spTree>
    <p:extLst>
      <p:ext uri="{BB962C8B-B14F-4D97-AF65-F5344CB8AC3E}">
        <p14:creationId xmlns:p14="http://schemas.microsoft.com/office/powerpoint/2010/main" val="37421940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200" smtClean="0"/>
              <a:t>GIAO TIẾP UART GIỮA RASPBERRY VÀ ARDUINO</a:t>
            </a:r>
            <a:endParaRPr lang="en-GB" sz="420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1531" y="1690688"/>
            <a:ext cx="8348937" cy="4802363"/>
          </a:xfrm>
          <a:prstGeom prst="rect">
            <a:avLst/>
          </a:prstGeom>
        </p:spPr>
      </p:pic>
    </p:spTree>
    <p:extLst>
      <p:ext uri="{BB962C8B-B14F-4D97-AF65-F5344CB8AC3E}">
        <p14:creationId xmlns:p14="http://schemas.microsoft.com/office/powerpoint/2010/main" val="19937686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QUY ƯỚC CHUỖI KÝ TỰ TRUYỀN QUA UART</a:t>
            </a:r>
            <a:endParaRPr lang="en-GB"/>
          </a:p>
        </p:txBody>
      </p:sp>
      <p:sp>
        <p:nvSpPr>
          <p:cNvPr id="3" name="Content Placeholder 2"/>
          <p:cNvSpPr>
            <a:spLocks noGrp="1"/>
          </p:cNvSpPr>
          <p:nvPr>
            <p:ph idx="1"/>
          </p:nvPr>
        </p:nvSpPr>
        <p:spPr>
          <a:xfrm>
            <a:off x="838200" y="3865675"/>
            <a:ext cx="10515600" cy="1711099"/>
          </a:xfrm>
        </p:spPr>
        <p:txBody>
          <a:bodyPr>
            <a:noAutofit/>
          </a:bodyPr>
          <a:lstStyle/>
          <a:p>
            <a:pPr marL="0" lvl="0" indent="0" algn="just">
              <a:buNone/>
            </a:pPr>
            <a:r>
              <a:rPr lang="en-GB" sz="2400" smtClean="0">
                <a:ea typeface="Calibri" panose="020F0502020204030204" pitchFamily="34" charset="0"/>
                <a:cs typeface="Times New Roman" panose="02020603050405020304" pitchFamily="18" charset="0"/>
              </a:rPr>
              <a:t>- M: Tín hiệu yêu cầu điều khiển động cơ – F,B</a:t>
            </a:r>
            <a:r>
              <a:rPr lang="en-GB" sz="2400">
                <a:ea typeface="Calibri" panose="020F0502020204030204" pitchFamily="34" charset="0"/>
                <a:cs typeface="Times New Roman" panose="02020603050405020304" pitchFamily="18" charset="0"/>
              </a:rPr>
              <a:t>: Tín hiệu chỉ ra hướng của động cơ (Forward, Backward</a:t>
            </a:r>
            <a:r>
              <a:rPr lang="en-GB" sz="2400" smtClean="0">
                <a:ea typeface="Calibri" panose="020F0502020204030204" pitchFamily="34" charset="0"/>
                <a:cs typeface="Times New Roman" panose="02020603050405020304" pitchFamily="18" charset="0"/>
              </a:rPr>
              <a:t>) – Speed: Giá trị tốc độ động cơ</a:t>
            </a:r>
            <a:endParaRPr lang="en-GB" sz="2400">
              <a:ea typeface="Calibri" panose="020F0502020204030204" pitchFamily="34" charset="0"/>
              <a:cs typeface="Times New Roman" panose="02020603050405020304" pitchFamily="18" charset="0"/>
            </a:endParaRPr>
          </a:p>
          <a:p>
            <a:pPr algn="just">
              <a:buFontTx/>
              <a:buChar char="-"/>
            </a:pPr>
            <a:r>
              <a:rPr lang="en-GB" sz="2400" smtClean="0">
                <a:ea typeface="Calibri" panose="020F0502020204030204" pitchFamily="34" charset="0"/>
                <a:cs typeface="Times New Roman" panose="02020603050405020304" pitchFamily="18" charset="0"/>
              </a:rPr>
              <a:t>S: Tín hiệu yêu cầu điều khiển servo – Angle: Giá trị góc của servo</a:t>
            </a:r>
          </a:p>
          <a:p>
            <a:pPr algn="just">
              <a:buFontTx/>
              <a:buChar char="-"/>
            </a:pPr>
            <a:r>
              <a:rPr lang="en-GB" sz="2400" smtClean="0"/>
              <a:t>Sau khi nhận được chuỗi ký tự điều khiển từ Raspberry, Arduino sẽ tiến hành phân tích chuỗi ký tự như đã quy ước và tiến hành điều khiển động cơ và servo</a:t>
            </a:r>
            <a:endParaRPr lang="en-GB" sz="2400"/>
          </a:p>
        </p:txBody>
      </p:sp>
      <p:pic>
        <p:nvPicPr>
          <p:cNvPr id="5" name="Picture 4"/>
          <p:cNvPicPr>
            <a:picLocks noChangeAspect="1"/>
          </p:cNvPicPr>
          <p:nvPr/>
        </p:nvPicPr>
        <p:blipFill>
          <a:blip r:embed="rId2"/>
          <a:stretch>
            <a:fillRect/>
          </a:stretch>
        </p:blipFill>
        <p:spPr>
          <a:xfrm>
            <a:off x="1790700" y="1690688"/>
            <a:ext cx="8610600" cy="2028825"/>
          </a:xfrm>
          <a:prstGeom prst="rect">
            <a:avLst/>
          </a:prstGeom>
        </p:spPr>
      </p:pic>
    </p:spTree>
    <p:extLst>
      <p:ext uri="{BB962C8B-B14F-4D97-AF65-F5344CB8AC3E}">
        <p14:creationId xmlns:p14="http://schemas.microsoft.com/office/powerpoint/2010/main" val="1685567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300" smtClean="0"/>
              <a:t>GIAO TIẾP GIỮA ARDUINO VỚI SERVO, MOTOR</a:t>
            </a:r>
            <a:endParaRPr lang="en-GB" sz="430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79584" y="1690688"/>
            <a:ext cx="6832831" cy="4441993"/>
          </a:xfrm>
        </p:spPr>
      </p:pic>
    </p:spTree>
    <p:extLst>
      <p:ext uri="{BB962C8B-B14F-4D97-AF65-F5344CB8AC3E}">
        <p14:creationId xmlns:p14="http://schemas.microsoft.com/office/powerpoint/2010/main" val="4034978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021" y="2593975"/>
            <a:ext cx="10515600" cy="1325563"/>
          </a:xfrm>
        </p:spPr>
        <p:txBody>
          <a:bodyPr/>
          <a:lstStyle/>
          <a:p>
            <a:pPr algn="ctr"/>
            <a:r>
              <a:rPr lang="en-GB" b="1" smtClean="0"/>
              <a:t>5. CHẠY THỬ NGHIỆM TRÊN GIẢ LẬP VÀ MÔ HÌNH XE ĐÃ XÂY DỰNG ĐƯỢC</a:t>
            </a:r>
            <a:endParaRPr lang="en-GB" b="1"/>
          </a:p>
        </p:txBody>
      </p:sp>
    </p:spTree>
    <p:extLst>
      <p:ext uri="{BB962C8B-B14F-4D97-AF65-F5344CB8AC3E}">
        <p14:creationId xmlns:p14="http://schemas.microsoft.com/office/powerpoint/2010/main" val="2660058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mtClean="0"/>
              <a:t>CHẠY THỬ NGHIỆM TRÊN GIẢ LẬP</a:t>
            </a:r>
            <a:endParaRPr lang="en-GB"/>
          </a:p>
        </p:txBody>
      </p:sp>
      <p:pic>
        <p:nvPicPr>
          <p:cNvPr id="6" name="test">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86590" y="1523543"/>
            <a:ext cx="7267804" cy="4846038"/>
          </a:xfrm>
        </p:spPr>
      </p:pic>
    </p:spTree>
    <p:extLst>
      <p:ext uri="{BB962C8B-B14F-4D97-AF65-F5344CB8AC3E}">
        <p14:creationId xmlns:p14="http://schemas.microsoft.com/office/powerpoint/2010/main" val="6353622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GB" sz="4300" smtClean="0"/>
              <a:t>CHẠY THỬ NGHIỆM VỚI MÔ HÌNH</a:t>
            </a:r>
            <a:endParaRPr lang="en-GB" sz="4300"/>
          </a:p>
        </p:txBody>
      </p:sp>
      <p:pic>
        <p:nvPicPr>
          <p:cNvPr id="6" name="video_03">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8056" y="1621518"/>
            <a:ext cx="7735887" cy="4351338"/>
          </a:xfrm>
        </p:spPr>
      </p:pic>
    </p:spTree>
    <p:extLst>
      <p:ext uri="{BB962C8B-B14F-4D97-AF65-F5344CB8AC3E}">
        <p14:creationId xmlns:p14="http://schemas.microsoft.com/office/powerpoint/2010/main" val="4096255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2634797"/>
            <a:ext cx="10515600" cy="1325563"/>
          </a:xfrm>
        </p:spPr>
        <p:txBody>
          <a:bodyPr/>
          <a:lstStyle/>
          <a:p>
            <a:pPr algn="ctr"/>
            <a:r>
              <a:rPr lang="en-GB" b="1"/>
              <a:t>1</a:t>
            </a:r>
            <a:r>
              <a:rPr lang="en-GB" b="1" smtClean="0"/>
              <a:t>. NGHIÊN CỨU XÂY DỰNG THUẬT TOÁN NHẬN DIỆN ĐƯỜNG BẰNG XỬ LÝ ẢNH</a:t>
            </a:r>
            <a:endParaRPr lang="en-GB" b="1"/>
          </a:p>
        </p:txBody>
      </p:sp>
    </p:spTree>
    <p:extLst>
      <p:ext uri="{BB962C8B-B14F-4D97-AF65-F5344CB8AC3E}">
        <p14:creationId xmlns:p14="http://schemas.microsoft.com/office/powerpoint/2010/main" val="14054158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8709" y="1830711"/>
            <a:ext cx="10394581" cy="3528366"/>
          </a:xfrm>
        </p:spPr>
      </p:pic>
      <p:sp>
        <p:nvSpPr>
          <p:cNvPr id="5" name="Title 1"/>
          <p:cNvSpPr txBox="1">
            <a:spLocks/>
          </p:cNvSpPr>
          <p:nvPr/>
        </p:nvSpPr>
        <p:spPr>
          <a:xfrm>
            <a:off x="838199" y="60733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mtClean="0"/>
              <a:t>XỬ LÝ ẢNH NHẬN DIỆN ĐƯỜNG</a:t>
            </a:r>
            <a:endParaRPr lang="en-GB"/>
          </a:p>
        </p:txBody>
      </p:sp>
    </p:spTree>
    <p:extLst>
      <p:ext uri="{BB962C8B-B14F-4D97-AF65-F5344CB8AC3E}">
        <p14:creationId xmlns:p14="http://schemas.microsoft.com/office/powerpoint/2010/main" val="24260737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KHÔNG GIAN MÀU TRONG OPENCV</a:t>
            </a:r>
            <a:endParaRPr lang="en-GB"/>
          </a:p>
        </p:txBody>
      </p:sp>
      <p:sp>
        <p:nvSpPr>
          <p:cNvPr id="3" name="Content Placeholder 2"/>
          <p:cNvSpPr>
            <a:spLocks noGrp="1"/>
          </p:cNvSpPr>
          <p:nvPr>
            <p:ph idx="1"/>
          </p:nvPr>
        </p:nvSpPr>
        <p:spPr/>
        <p:txBody>
          <a:bodyPr>
            <a:noAutofit/>
          </a:bodyPr>
          <a:lstStyle/>
          <a:p>
            <a:pPr marL="457200" indent="457200" algn="just">
              <a:lnSpc>
                <a:spcPct val="107000"/>
              </a:lnSpc>
              <a:spcAft>
                <a:spcPts val="800"/>
              </a:spcAft>
            </a:pPr>
            <a:r>
              <a:rPr lang="en-GB">
                <a:ea typeface="Calibri" panose="020F0502020204030204" pitchFamily="34" charset="0"/>
                <a:cs typeface="Times New Roman" panose="02020603050405020304" pitchFamily="18" charset="0"/>
              </a:rPr>
              <a:t>Không gian màu (Colorspaces) là một mô hình toán học biểu diễn các màu sắc trong thực tế dưới dạng số học. Có rất nhiều không gian màu trong OpenCV như: BGR</a:t>
            </a:r>
            <a:r>
              <a:rPr lang="en-GB" smtClean="0">
                <a:ea typeface="Calibri" panose="020F0502020204030204" pitchFamily="34" charset="0"/>
                <a:cs typeface="Times New Roman" panose="02020603050405020304" pitchFamily="18" charset="0"/>
              </a:rPr>
              <a:t>, BGRA</a:t>
            </a:r>
            <a:r>
              <a:rPr lang="en-GB">
                <a:ea typeface="Calibri" panose="020F0502020204030204" pitchFamily="34" charset="0"/>
                <a:cs typeface="Times New Roman" panose="02020603050405020304" pitchFamily="18" charset="0"/>
              </a:rPr>
              <a:t>, HSV, CMYK,… Trong đó mỗi chữ cái đại diện cho một kênh màu(channel): B:Blue, G:Green, R:Red, H:Hue, S:Saturation, V:Value, A:Alpha, </a:t>
            </a:r>
            <a:r>
              <a:rPr lang="en-GB" smtClean="0">
                <a:ea typeface="Calibri" panose="020F0502020204030204" pitchFamily="34" charset="0"/>
                <a:cs typeface="Times New Roman" panose="02020603050405020304" pitchFamily="18" charset="0"/>
              </a:rPr>
              <a:t>…</a:t>
            </a:r>
          </a:p>
          <a:p>
            <a:pPr marL="457200" indent="457200" algn="just">
              <a:lnSpc>
                <a:spcPct val="107000"/>
              </a:lnSpc>
              <a:spcAft>
                <a:spcPts val="800"/>
              </a:spcAft>
            </a:pPr>
            <a:r>
              <a:rPr lang="en-GB">
                <a:ea typeface="Calibri" panose="020F0502020204030204" pitchFamily="34" charset="0"/>
              </a:rPr>
              <a:t>Một không gian màu có thể có 1 hoặc nhiều kênh, ví dụ RBG sẽ có 3 kênh (Red, Blue, Green) trong khi RBGA có thêm 1 kênh là Alpha</a:t>
            </a:r>
            <a:endParaRPr lang="en-GB"/>
          </a:p>
          <a:p>
            <a:pPr marL="457200" indent="457200" algn="just">
              <a:lnSpc>
                <a:spcPct val="107000"/>
              </a:lnSpc>
              <a:spcAft>
                <a:spcPts val="800"/>
              </a:spcAft>
            </a:pPr>
            <a:endParaRPr lang="en-GB">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853372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KHÔNG GIAN MÀU HSV</a:t>
            </a:r>
            <a:endParaRPr lang="en-GB"/>
          </a:p>
        </p:txBody>
      </p:sp>
      <p:sp>
        <p:nvSpPr>
          <p:cNvPr id="3" name="Content Placeholder 2"/>
          <p:cNvSpPr>
            <a:spLocks noGrp="1"/>
          </p:cNvSpPr>
          <p:nvPr>
            <p:ph idx="1"/>
          </p:nvPr>
        </p:nvSpPr>
        <p:spPr>
          <a:xfrm>
            <a:off x="838200" y="1825625"/>
            <a:ext cx="4313293" cy="3680230"/>
          </a:xfrm>
        </p:spPr>
        <p:txBody>
          <a:bodyPr/>
          <a:lstStyle/>
          <a:p>
            <a:pPr marL="0" indent="0" algn="just">
              <a:buNone/>
            </a:pPr>
            <a:r>
              <a:rPr lang="en-GB" smtClean="0"/>
              <a:t>Được dùng nhiều trong chỉnh sửa, phân tích ảnh và một phần của thị giác máy tính</a:t>
            </a:r>
          </a:p>
          <a:p>
            <a:pPr algn="just"/>
            <a:r>
              <a:rPr lang="en-GB"/>
              <a:t>H</a:t>
            </a:r>
            <a:r>
              <a:rPr lang="en-GB" smtClean="0"/>
              <a:t> = Hue: Màu sắc</a:t>
            </a:r>
          </a:p>
          <a:p>
            <a:pPr algn="just"/>
            <a:r>
              <a:rPr lang="en-GB" smtClean="0"/>
              <a:t>S = Satuartion: độ đậm đặc</a:t>
            </a:r>
          </a:p>
          <a:p>
            <a:pPr algn="just"/>
            <a:r>
              <a:rPr lang="en-GB" smtClean="0"/>
              <a:t>V = Value: giá trị cường độ sáng</a:t>
            </a:r>
            <a:endParaRPr lang="en-GB"/>
          </a:p>
        </p:txBody>
      </p:sp>
      <p:pic>
        <p:nvPicPr>
          <p:cNvPr id="5" name="Picture 4" descr="Threshold_inRange_HSV_colorspac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62779" y="1825625"/>
            <a:ext cx="5757496" cy="3680230"/>
          </a:xfrm>
          <a:prstGeom prst="rect">
            <a:avLst/>
          </a:prstGeom>
          <a:noFill/>
          <a:ln>
            <a:noFill/>
          </a:ln>
        </p:spPr>
      </p:pic>
    </p:spTree>
    <p:extLst>
      <p:ext uri="{BB962C8B-B14F-4D97-AF65-F5344CB8AC3E}">
        <p14:creationId xmlns:p14="http://schemas.microsoft.com/office/powerpoint/2010/main" val="35510814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NHẬN DIỆN BẰNG PHƯƠNG PHÁP SỬ DỤNG NGƯỠNG MÀU HSV</a:t>
            </a:r>
            <a:endParaRPr lang="en-GB"/>
          </a:p>
        </p:txBody>
      </p:sp>
      <p:sp>
        <p:nvSpPr>
          <p:cNvPr id="3" name="Content Placeholder 2"/>
          <p:cNvSpPr>
            <a:spLocks noGrp="1"/>
          </p:cNvSpPr>
          <p:nvPr>
            <p:ph idx="1"/>
          </p:nvPr>
        </p:nvSpPr>
        <p:spPr>
          <a:xfrm>
            <a:off x="838200" y="2135868"/>
            <a:ext cx="10515600" cy="4351338"/>
          </a:xfrm>
        </p:spPr>
        <p:txBody>
          <a:bodyPr>
            <a:noAutofit/>
          </a:bodyPr>
          <a:lstStyle/>
          <a:p>
            <a:pPr algn="just"/>
            <a:r>
              <a:rPr lang="en-GB" sz="3600" smtClean="0"/>
              <a:t>Chuyển ảnh gốc từ BGR sang HSV.</a:t>
            </a:r>
          </a:p>
          <a:p>
            <a:pPr lvl="0" algn="just"/>
            <a:r>
              <a:rPr lang="en-GB" sz="3600">
                <a:ea typeface="Calibri" panose="020F0502020204030204" pitchFamily="34" charset="0"/>
                <a:cs typeface="Times New Roman" panose="02020603050405020304" pitchFamily="18" charset="0"/>
              </a:rPr>
              <a:t>Tìm mã màu HSV trung bình của đường dựa trên mẫu cắt ra từ đường, giới hạn mã vùng màu của </a:t>
            </a:r>
            <a:r>
              <a:rPr lang="en-GB" sz="3600" smtClean="0">
                <a:ea typeface="Calibri" panose="020F0502020204030204" pitchFamily="34" charset="0"/>
                <a:cs typeface="Times New Roman" panose="02020603050405020304" pitchFamily="18" charset="0"/>
              </a:rPr>
              <a:t>đường (lower threshold &amp; upper threshold).</a:t>
            </a:r>
            <a:endParaRPr lang="en-GB" sz="3600">
              <a:ea typeface="Calibri" panose="020F0502020204030204" pitchFamily="34" charset="0"/>
              <a:cs typeface="Times New Roman" panose="02020603050405020304" pitchFamily="18" charset="0"/>
            </a:endParaRPr>
          </a:p>
          <a:p>
            <a:pPr algn="just"/>
            <a:r>
              <a:rPr lang="en-GB" sz="3600">
                <a:ea typeface="Calibri" panose="020F0502020204030204" pitchFamily="34" charset="0"/>
                <a:cs typeface="Times New Roman" panose="02020603050405020304" pitchFamily="18" charset="0"/>
              </a:rPr>
              <a:t>Lọc ra những pixel có giá trị nằm trong giới hạn mã màu tìm </a:t>
            </a:r>
            <a:r>
              <a:rPr lang="en-GB" sz="3600" smtClean="0">
                <a:ea typeface="Calibri" panose="020F0502020204030204" pitchFamily="34" charset="0"/>
                <a:cs typeface="Times New Roman" panose="02020603050405020304" pitchFamily="18" charset="0"/>
              </a:rPr>
              <a:t>được.</a:t>
            </a:r>
            <a:endParaRPr lang="en-GB" sz="3600"/>
          </a:p>
        </p:txBody>
      </p:sp>
    </p:spTree>
    <p:extLst>
      <p:ext uri="{BB962C8B-B14F-4D97-AF65-F5344CB8AC3E}">
        <p14:creationId xmlns:p14="http://schemas.microsoft.com/office/powerpoint/2010/main" val="23777844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just">
              <a:lnSpc>
                <a:spcPct val="107000"/>
              </a:lnSpc>
              <a:spcAft>
                <a:spcPts val="800"/>
              </a:spcAft>
            </a:pPr>
            <a:r>
              <a:rPr lang="en-GB" sz="4000" smtClean="0">
                <a:ea typeface="Calibri" panose="020F0502020204030204" pitchFamily="34" charset="0"/>
                <a:cs typeface="Times New Roman" panose="02020603050405020304" pitchFamily="18" charset="0"/>
              </a:rPr>
              <a:t>NHẬN DIỆN ĐƯỜNG BẰNG CÁCH TÍNH ĐỘ HỢP LÝ (LIKELIHOOD) CỦA TỪNG PIXEL SO VỚI MẪU </a:t>
            </a:r>
            <a:endParaRPr lang="en-GB" sz="4000">
              <a:ea typeface="Calibri" panose="020F0502020204030204" pitchFamily="34"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99029"/>
            <a:ext cx="10515600" cy="3604529"/>
          </a:xfrm>
        </p:spPr>
      </p:pic>
    </p:spTree>
    <p:extLst>
      <p:ext uri="{BB962C8B-B14F-4D97-AF65-F5344CB8AC3E}">
        <p14:creationId xmlns:p14="http://schemas.microsoft.com/office/powerpoint/2010/main" val="35404830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10597</TotalTime>
  <Words>1032</Words>
  <Application>Microsoft Office PowerPoint</Application>
  <PresentationFormat>Widescreen</PresentationFormat>
  <Paragraphs>90</Paragraphs>
  <Slides>36</Slides>
  <Notes>3</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Cambria Math</vt:lpstr>
      <vt:lpstr>Times New Roman</vt:lpstr>
      <vt:lpstr>Office Theme</vt:lpstr>
      <vt:lpstr>NGHIÊN CỨU CÔNG NGHỆ IOT, CÁC KĨ THUẬT HỌC MÁY TRONG PHÁT TRIỂN XE TỰ HÀNH</vt:lpstr>
      <vt:lpstr>MỞ ĐẦU</vt:lpstr>
      <vt:lpstr>CÁC NỘI DUNG ĐÃ THỰC HIỆN</vt:lpstr>
      <vt:lpstr>1. NGHIÊN CỨU XÂY DỰNG THUẬT TOÁN NHẬN DIỆN ĐƯỜNG BẰNG XỬ LÝ ẢNH</vt:lpstr>
      <vt:lpstr>PowerPoint Presentation</vt:lpstr>
      <vt:lpstr>KHÔNG GIAN MÀU TRONG OPENCV</vt:lpstr>
      <vt:lpstr>KHÔNG GIAN MÀU HSV</vt:lpstr>
      <vt:lpstr>NHẬN DIỆN BẰNG PHƯƠNG PHÁP SỬ DỤNG NGƯỠNG MÀU HSV</vt:lpstr>
      <vt:lpstr>NHẬN DIỆN ĐƯỜNG BẰNG CÁCH TÍNH ĐỘ HỢP LÝ (LIKELIHOOD) CỦA TỪNG PIXEL SO VỚI MẪU </vt:lpstr>
      <vt:lpstr>PowerPoint Presentation</vt:lpstr>
      <vt:lpstr>TỔNG QUÁT VỚI NHIỀU MẪU ĐƯỜNG THU ĐƯỢC DÙNG LÀM MẪU NHẬN DIỆN</vt:lpstr>
      <vt:lpstr>ĐÁNH GIÁ THUẬT TOÁN NHẬN DIỆN</vt:lpstr>
      <vt:lpstr>ĐÁNH GIÁ THUẬT TOÁN NHẬN DIỆN</vt:lpstr>
      <vt:lpstr>PERSPECTIVE TRANSFORMATION</vt:lpstr>
      <vt:lpstr>2. XÂY DỰNG MÔ HÌNH MẠNG NEURON NETWORK ĐỂ NHẬN DIỆN BIỂN BÁO</vt:lpstr>
      <vt:lpstr>NHẬN DIỆN BIỂN BÁO BẰNG PP HỌC MÁY</vt:lpstr>
      <vt:lpstr>NHẬN DIỆN BIỂN BÁO BẰNG PP HỌC MÁY</vt:lpstr>
      <vt:lpstr>NHẬN DIỆN BIỂN BÁO BẰNG PP HỌC MÁY</vt:lpstr>
      <vt:lpstr>QUY TRÌNH NHẬN DIỆN BIỂN BÁO</vt:lpstr>
      <vt:lpstr>CHẠY THỬ NGHIỆM NHẬN DIỆN BIỂN BÁO TRÊN GIẢ LẬP</vt:lpstr>
      <vt:lpstr>3. NGHIÊN CỨU XÂY DỰNG CHƯƠNG TRÌNH ĐIỀU KHIỂN XE BẰNG PHƯƠNG PHÁP TÌM QUỸ ĐẠO TỐI ƯU VÀ BỘ ĐIỀU KHIỂN PID </vt:lpstr>
      <vt:lpstr>PHƯƠNG TRÌNH QUỸ ĐẠO CHUYỂN ĐỘNG</vt:lpstr>
      <vt:lpstr>TÍNH TOÁN XỬ LÝ ĐƯA RA TÍN HIỆU ĐIỀU KHIỂN</vt:lpstr>
      <vt:lpstr>CHỌN QUỸ ĐẠO TỐI ƯU </vt:lpstr>
      <vt:lpstr>CHỌN QUỸ ĐẠO TỐI ƯU </vt:lpstr>
      <vt:lpstr>XỬ LÝ ĐƯA RA TÍN HIỆU ĐIỀU KHIỂN</vt:lpstr>
      <vt:lpstr>XỬ LÝ ĐƯA RA TÍN HIỆU ĐIỀU KHIỂN</vt:lpstr>
      <vt:lpstr>PowerPoint Presentation</vt:lpstr>
      <vt:lpstr>MÔ HÌNH XE</vt:lpstr>
      <vt:lpstr>CHỨC NĂNG CỦA TỪNG BỘ PHẬN</vt:lpstr>
      <vt:lpstr>GIAO TIẾP UART GIỮA RASPBERRY VÀ ARDUINO</vt:lpstr>
      <vt:lpstr>QUY ƯỚC CHUỖI KÝ TỰ TRUYỀN QUA UART</vt:lpstr>
      <vt:lpstr>GIAO TIẾP GIỮA ARDUINO VỚI SERVO, MOTOR</vt:lpstr>
      <vt:lpstr>5. CHẠY THỬ NGHIỆM TRÊN GIẢ LẬP VÀ MÔ HÌNH XE ĐÃ XÂY DỰNG ĐƯỢC</vt:lpstr>
      <vt:lpstr>CHẠY THỬ NGHIỆM TRÊN GIẢ LẬP</vt:lpstr>
      <vt:lpstr>CHẠY THỬ NGHIỆM VỚI MÔ HÌNH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Nghiên cứu công nghệ IoT, các kỹ thuật học máy trong phát triển xe tự hành</dc:title>
  <dc:creator>học lữ</dc:creator>
  <cp:lastModifiedBy>học lữ</cp:lastModifiedBy>
  <cp:revision>126</cp:revision>
  <dcterms:created xsi:type="dcterms:W3CDTF">2020-03-11T06:51:32Z</dcterms:created>
  <dcterms:modified xsi:type="dcterms:W3CDTF">2020-04-19T03:17:19Z</dcterms:modified>
</cp:coreProperties>
</file>